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2" d="100"/>
          <a:sy n="62" d="100"/>
        </p:scale>
        <p:origin x="-15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BE340333-C364-4D74-B0FD-0EBC87598FD0}" type="datetimeFigureOut">
              <a:rPr lang="en-US" smtClean="0"/>
              <a:pPr/>
              <a:t>08/02/2010</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4FC3EAA3-278F-400A-97AE-AEA13018CC99}"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E340333-C364-4D74-B0FD-0EBC87598FD0}" type="datetimeFigureOut">
              <a:rPr lang="en-US" smtClean="0"/>
              <a:pPr/>
              <a:t>08/02/2010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C3EAA3-278F-400A-97AE-AEA13018CC99}" type="slidenum">
              <a:rPr lang="en-US" smtClean="0"/>
              <a:pPr/>
              <a:t>‹#›</a:t>
            </a:fld>
            <a:endParaRPr lang="en-US"/>
          </a:p>
        </p:txBody>
      </p:sp>
    </p:spTree>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E340333-C364-4D74-B0FD-0EBC87598FD0}" type="datetimeFigureOut">
              <a:rPr lang="en-US" smtClean="0"/>
              <a:pPr/>
              <a:t>08/02/2010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C3EAA3-278F-400A-97AE-AEA13018CC99}" type="slidenum">
              <a:rPr lang="en-US" smtClean="0"/>
              <a:pPr/>
              <a:t>‹#›</a:t>
            </a:fld>
            <a:endParaRPr lang="en-US"/>
          </a:p>
        </p:txBody>
      </p:sp>
    </p:spTree>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E340333-C364-4D74-B0FD-0EBC87598FD0}" type="datetimeFigureOut">
              <a:rPr lang="en-US" smtClean="0"/>
              <a:pPr/>
              <a:t>08/02/2010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C3EAA3-278F-400A-97AE-AEA13018CC99}" type="slidenum">
              <a:rPr lang="en-US" smtClean="0"/>
              <a:pPr/>
              <a:t>‹#›</a:t>
            </a:fld>
            <a:endParaRPr lang="en-US"/>
          </a:p>
        </p:txBody>
      </p:sp>
    </p:spTree>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E340333-C364-4D74-B0FD-0EBC87598FD0}" type="datetimeFigureOut">
              <a:rPr lang="en-US" smtClean="0"/>
              <a:pPr/>
              <a:t>08/02/2010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4FC3EAA3-278F-400A-97AE-AEA13018CC99}"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E340333-C364-4D74-B0FD-0EBC87598FD0}" type="datetimeFigureOut">
              <a:rPr lang="en-US" smtClean="0"/>
              <a:pPr/>
              <a:t>08/02/2010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C3EAA3-278F-400A-97AE-AEA13018CC99}" type="slidenum">
              <a:rPr lang="en-US" smtClean="0"/>
              <a:pPr/>
              <a:t>‹#›</a:t>
            </a:fld>
            <a:endParaRPr lang="en-US"/>
          </a:p>
        </p:txBody>
      </p:sp>
    </p:spTree>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BE340333-C364-4D74-B0FD-0EBC87598FD0}" type="datetimeFigureOut">
              <a:rPr lang="en-US" smtClean="0"/>
              <a:pPr/>
              <a:t>08/02/2010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C3EAA3-278F-400A-97AE-AEA13018CC99}" type="slidenum">
              <a:rPr lang="en-US" smtClean="0"/>
              <a:pPr/>
              <a:t>‹#›</a:t>
            </a:fld>
            <a:endParaRPr lang="en-US"/>
          </a:p>
        </p:txBody>
      </p:sp>
    </p:spTree>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E340333-C364-4D74-B0FD-0EBC87598FD0}" type="datetimeFigureOut">
              <a:rPr lang="en-US" smtClean="0"/>
              <a:pPr/>
              <a:t>08/02/2010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C3EAA3-278F-400A-97AE-AEA13018CC99}" type="slidenum">
              <a:rPr lang="en-US" smtClean="0"/>
              <a:pPr/>
              <a:t>‹#›</a:t>
            </a:fld>
            <a:endParaRPr lang="en-US"/>
          </a:p>
        </p:txBody>
      </p:sp>
    </p:spTree>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340333-C364-4D74-B0FD-0EBC87598FD0}" type="datetimeFigureOut">
              <a:rPr lang="en-US" smtClean="0"/>
              <a:pPr/>
              <a:t>08/02/2010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C3EAA3-278F-400A-97AE-AEA13018CC99}" type="slidenum">
              <a:rPr lang="en-US" smtClean="0"/>
              <a:pPr/>
              <a:t>‹#›</a:t>
            </a:fld>
            <a:endParaRPr lang="en-US"/>
          </a:p>
        </p:txBody>
      </p:sp>
    </p:spTree>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E340333-C364-4D74-B0FD-0EBC87598FD0}" type="datetimeFigureOut">
              <a:rPr lang="en-US" smtClean="0"/>
              <a:pPr/>
              <a:t>08/02/2010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C3EAA3-278F-400A-97AE-AEA13018CC99}" type="slidenum">
              <a:rPr lang="en-US" smtClean="0"/>
              <a:pPr/>
              <a:t>‹#›</a:t>
            </a:fld>
            <a:endParaRPr lang="en-US"/>
          </a:p>
        </p:txBody>
      </p:sp>
    </p:spTree>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E340333-C364-4D74-B0FD-0EBC87598FD0}" type="datetimeFigureOut">
              <a:rPr lang="en-US" smtClean="0"/>
              <a:pPr/>
              <a:t>08/02/2010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C3EAA3-278F-400A-97AE-AEA13018CC99}" type="slidenum">
              <a:rPr lang="en-US" smtClean="0"/>
              <a:pPr/>
              <a:t>‹#›</a:t>
            </a:fld>
            <a:endParaRPr lang="en-US"/>
          </a:p>
        </p:txBody>
      </p:sp>
    </p:spTree>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BE340333-C364-4D74-B0FD-0EBC87598FD0}" type="datetimeFigureOut">
              <a:rPr lang="en-US" smtClean="0"/>
              <a:pPr/>
              <a:t>08/02/2010</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4FC3EAA3-278F-400A-97AE-AEA13018CC99}"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fade/>
  </p:transition>
  <p:timing>
    <p:tnLst>
      <p:par>
        <p:cTn id="1" dur="indefinite" restart="never" nodeType="tmRoot"/>
      </p:par>
    </p:tnLst>
  </p:timing>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198098"/>
          </a:xfrm>
        </p:spPr>
        <p:txBody>
          <a:bodyPr>
            <a:normAutofit/>
          </a:bodyPr>
          <a:lstStyle/>
          <a:p>
            <a:endParaRPr lang="en-US" sz="1400" dirty="0" smtClean="0"/>
          </a:p>
          <a:p>
            <a:pPr algn="r"/>
            <a:r>
              <a:rPr lang="en-US" sz="1400" dirty="0" smtClean="0"/>
              <a:t>MUNTEANU CORNELIA</a:t>
            </a:r>
            <a:endParaRPr lang="en-US" sz="1400" dirty="0"/>
          </a:p>
        </p:txBody>
      </p:sp>
      <p:sp>
        <p:nvSpPr>
          <p:cNvPr id="4" name="Rectangle 3"/>
          <p:cNvSpPr/>
          <p:nvPr/>
        </p:nvSpPr>
        <p:spPr>
          <a:xfrm>
            <a:off x="228600" y="2971800"/>
            <a:ext cx="8610600" cy="918865"/>
          </a:xfrm>
          <a:prstGeom prst="rect">
            <a:avLst/>
          </a:prstGeom>
          <a:noFill/>
        </p:spPr>
        <p:txBody>
          <a:bodyPr wrap="square" lIns="91440" tIns="45720" rIns="91440" bIns="45720">
            <a:spAutoFit/>
          </a:bodyPr>
          <a:lstStyle/>
          <a:p>
            <a:pPr algn="ctr"/>
            <a:r>
              <a:rPr lang="en-US"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POLUAREA  SOLULUI</a:t>
            </a:r>
          </a:p>
        </p:txBody>
      </p:sp>
      <p:pic>
        <p:nvPicPr>
          <p:cNvPr id="24577" name="Picture 22"/>
          <p:cNvPicPr>
            <a:picLocks noChangeAspect="1" noChangeArrowheads="1"/>
          </p:cNvPicPr>
          <p:nvPr/>
        </p:nvPicPr>
        <p:blipFill>
          <a:blip r:embed="rId2"/>
          <a:srcRect/>
          <a:stretch>
            <a:fillRect/>
          </a:stretch>
        </p:blipFill>
        <p:spPr bwMode="auto">
          <a:xfrm>
            <a:off x="381000" y="228600"/>
            <a:ext cx="1866900" cy="2809875"/>
          </a:xfrm>
          <a:prstGeom prst="rect">
            <a:avLst/>
          </a:prstGeom>
          <a:noFill/>
          <a:ln w="9525">
            <a:noFill/>
            <a:miter lim="800000"/>
            <a:headEnd/>
            <a:tailEnd/>
          </a:ln>
        </p:spPr>
      </p:pic>
      <p:pic>
        <p:nvPicPr>
          <p:cNvPr id="24578" name="Picture 46"/>
          <p:cNvPicPr>
            <a:picLocks noChangeAspect="1" noChangeArrowheads="1"/>
          </p:cNvPicPr>
          <p:nvPr/>
        </p:nvPicPr>
        <p:blipFill>
          <a:blip r:embed="rId3"/>
          <a:srcRect/>
          <a:stretch>
            <a:fillRect/>
          </a:stretch>
        </p:blipFill>
        <p:spPr bwMode="auto">
          <a:xfrm>
            <a:off x="4953000" y="4495800"/>
            <a:ext cx="4191000" cy="2362200"/>
          </a:xfrm>
          <a:prstGeom prst="rect">
            <a:avLst/>
          </a:prstGeom>
          <a:noFill/>
          <a:ln w="9525">
            <a:noFill/>
            <a:miter lim="800000"/>
            <a:headEnd/>
            <a:tailEnd/>
          </a:ln>
        </p:spPr>
      </p:pic>
      <p:pic>
        <p:nvPicPr>
          <p:cNvPr id="24579" name="Picture 25"/>
          <p:cNvPicPr>
            <a:picLocks noChangeAspect="1" noChangeArrowheads="1"/>
          </p:cNvPicPr>
          <p:nvPr/>
        </p:nvPicPr>
        <p:blipFill>
          <a:blip r:embed="rId4"/>
          <a:srcRect/>
          <a:stretch>
            <a:fillRect/>
          </a:stretch>
        </p:blipFill>
        <p:spPr bwMode="auto">
          <a:xfrm>
            <a:off x="5257800" y="762000"/>
            <a:ext cx="2428875" cy="174307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ChangeArrowheads="1"/>
          </p:cNvSpPr>
          <p:nvPr/>
        </p:nvSpPr>
        <p:spPr bwMode="auto">
          <a:xfrm>
            <a:off x="0" y="152400"/>
            <a:ext cx="9144000" cy="646330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0" lang="rm-CH" b="1" i="1" u="none" strike="noStrike" cap="none" normalizeH="0" baseline="0" dirty="0" smtClean="0">
                <a:ln>
                  <a:noFill/>
                </a:ln>
                <a:solidFill>
                  <a:schemeClr val="tx1"/>
                </a:solidFill>
                <a:effectLst/>
                <a:latin typeface="Verdana" pitchFamily="34" charset="0"/>
                <a:ea typeface="Verdana" pitchFamily="34" charset="0"/>
                <a:cs typeface="Verdana" pitchFamily="34" charset="0"/>
              </a:rPr>
              <a:t>Poluarea cu metale grele</a:t>
            </a:r>
            <a:endParaRPr kumimoji="0" lang="en-US" b="1" i="0" u="none" strike="noStrike" cap="none" normalizeH="0" baseline="0" dirty="0" smtClean="0">
              <a:ln>
                <a:noFill/>
              </a:ln>
              <a:solidFill>
                <a:schemeClr val="tx1"/>
              </a:solidFill>
              <a:effectLst/>
              <a:latin typeface="Verdana" pitchFamily="34" charset="0"/>
              <a:ea typeface="Verdana" pitchFamily="34" charset="0"/>
              <a:cs typeface="Verdana"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rm-CH" b="0" i="0" u="none" strike="noStrike" cap="none" normalizeH="0" baseline="0" dirty="0" smtClean="0">
                <a:ln>
                  <a:noFill/>
                </a:ln>
                <a:solidFill>
                  <a:schemeClr val="tx1"/>
                </a:solidFill>
                <a:effectLst/>
                <a:latin typeface="Verdana" pitchFamily="34" charset="0"/>
                <a:ea typeface="Verdana" pitchFamily="34" charset="0"/>
                <a:cs typeface="Verdana" pitchFamily="34" charset="0"/>
              </a:rPr>
              <a:t>	</a:t>
            </a:r>
            <a:r>
              <a:rPr kumimoji="0" lang="rm-CH" b="0" i="1" u="none" strike="noStrike" cap="none" normalizeH="0" baseline="0" dirty="0" smtClean="0">
                <a:ln>
                  <a:noFill/>
                </a:ln>
                <a:solidFill>
                  <a:schemeClr val="tx1"/>
                </a:solidFill>
                <a:effectLst/>
                <a:latin typeface="Verdana" pitchFamily="34" charset="0"/>
                <a:ea typeface="Verdana" pitchFamily="34" charset="0"/>
                <a:cs typeface="Verdana" pitchFamily="34" charset="0"/>
              </a:rPr>
              <a:t>Mercurul (Hg)</a:t>
            </a:r>
            <a:r>
              <a:rPr kumimoji="0" lang="rm-CH" b="0" i="0" u="none" strike="noStrike" cap="none" normalizeH="0" baseline="0" dirty="0" smtClean="0">
                <a:ln>
                  <a:noFill/>
                </a:ln>
                <a:solidFill>
                  <a:schemeClr val="tx1"/>
                </a:solidFill>
                <a:effectLst/>
                <a:latin typeface="Verdana" pitchFamily="34" charset="0"/>
                <a:ea typeface="Verdana" pitchFamily="34" charset="0"/>
                <a:cs typeface="Verdana" pitchFamily="34" charset="0"/>
              </a:rPr>
              <a:t> – fiind lichid , e singurul metal ce se gaseste in toate cele trei medii de viata . Sursele de mercur sunt naturale , mercurul fiind folosit in industria chimica , in fabricarea vopselelor , a hartiei , a unor pesticide si fungicide , a unor produse farmaceutice .</a:t>
            </a:r>
            <a:endParaRPr kumimoji="0" lang="en-US" b="0" i="0" u="none" strike="noStrike" cap="none" normalizeH="0" baseline="0" dirty="0" smtClean="0">
              <a:ln>
                <a:noFill/>
              </a:ln>
              <a:solidFill>
                <a:schemeClr val="tx1"/>
              </a:solidFill>
              <a:effectLst/>
              <a:latin typeface="Verdana" pitchFamily="34" charset="0"/>
              <a:ea typeface="Verdana" pitchFamily="34" charset="0"/>
              <a:cs typeface="Verdana"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rm-CH" b="0" i="0" u="none" strike="noStrike" cap="none" normalizeH="0" baseline="0" dirty="0" smtClean="0">
                <a:ln>
                  <a:noFill/>
                </a:ln>
                <a:solidFill>
                  <a:schemeClr val="tx1"/>
                </a:solidFill>
                <a:effectLst/>
                <a:latin typeface="Verdana" pitchFamily="34" charset="0"/>
                <a:ea typeface="Verdana" pitchFamily="34" charset="0"/>
                <a:cs typeface="Verdana" pitchFamily="34" charset="0"/>
              </a:rPr>
              <a:t>	</a:t>
            </a:r>
            <a:r>
              <a:rPr kumimoji="0" lang="rm-CH" b="0" i="1" u="none" strike="noStrike" cap="none" normalizeH="0" baseline="0" dirty="0" smtClean="0">
                <a:ln>
                  <a:noFill/>
                </a:ln>
                <a:solidFill>
                  <a:schemeClr val="tx1"/>
                </a:solidFill>
                <a:effectLst/>
                <a:latin typeface="Verdana" pitchFamily="34" charset="0"/>
                <a:ea typeface="Verdana" pitchFamily="34" charset="0"/>
                <a:cs typeface="Verdana" pitchFamily="34" charset="0"/>
              </a:rPr>
              <a:t>Plumbul (Pb)</a:t>
            </a:r>
            <a:r>
              <a:rPr kumimoji="0" lang="rm-CH" b="0" i="0" u="none" strike="noStrike" cap="none" normalizeH="0" baseline="0" dirty="0" smtClean="0">
                <a:ln>
                  <a:noFill/>
                </a:ln>
                <a:solidFill>
                  <a:schemeClr val="tx1"/>
                </a:solidFill>
                <a:effectLst/>
                <a:latin typeface="Verdana" pitchFamily="34" charset="0"/>
                <a:ea typeface="Verdana" pitchFamily="34" charset="0"/>
                <a:cs typeface="Verdana" pitchFamily="34" charset="0"/>
              </a:rPr>
              <a:t> – este un metal foarte toxic si e folosit de multe industrii .</a:t>
            </a:r>
            <a:endParaRPr kumimoji="0" lang="en-US" b="0" i="0" u="none" strike="noStrike" cap="none" normalizeH="0" baseline="0" dirty="0" smtClean="0">
              <a:ln>
                <a:noFill/>
              </a:ln>
              <a:solidFill>
                <a:schemeClr val="tx1"/>
              </a:solidFill>
              <a:effectLst/>
              <a:latin typeface="Verdana" pitchFamily="34" charset="0"/>
              <a:ea typeface="Verdana" pitchFamily="34" charset="0"/>
              <a:cs typeface="Verdana"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rm-CH" b="0" i="0" u="none" strike="noStrike" cap="none" normalizeH="0" baseline="0" dirty="0" smtClean="0">
                <a:ln>
                  <a:noFill/>
                </a:ln>
                <a:solidFill>
                  <a:schemeClr val="tx1"/>
                </a:solidFill>
                <a:effectLst/>
                <a:latin typeface="Verdana" pitchFamily="34" charset="0"/>
                <a:ea typeface="Verdana" pitchFamily="34" charset="0"/>
                <a:cs typeface="Verdana" pitchFamily="34" charset="0"/>
              </a:rPr>
              <a:t>Plumbul rezulta</a:t>
            </a:r>
            <a:r>
              <a:rPr kumimoji="0" lang="rm-CH" b="0" i="0" u="none" strike="noStrike" cap="none" normalizeH="0" dirty="0" smtClean="0">
                <a:ln>
                  <a:noFill/>
                </a:ln>
                <a:solidFill>
                  <a:schemeClr val="tx1"/>
                </a:solidFill>
                <a:effectLst/>
                <a:latin typeface="Verdana" pitchFamily="34" charset="0"/>
                <a:ea typeface="Verdana" pitchFamily="34" charset="0"/>
                <a:cs typeface="Verdana" pitchFamily="34" charset="0"/>
              </a:rPr>
              <a:t> </a:t>
            </a:r>
            <a:r>
              <a:rPr kumimoji="0" lang="rm-CH" b="0" i="0" u="none" strike="noStrike" cap="none" normalizeH="0" baseline="0" dirty="0" smtClean="0">
                <a:ln>
                  <a:noFill/>
                </a:ln>
                <a:solidFill>
                  <a:schemeClr val="tx1"/>
                </a:solidFill>
                <a:effectLst/>
                <a:latin typeface="Verdana" pitchFamily="34" charset="0"/>
                <a:ea typeface="Verdana" pitchFamily="34" charset="0"/>
                <a:cs typeface="Verdana" pitchFamily="34" charset="0"/>
              </a:rPr>
              <a:t>din liniile unor intreprinderi industriale si din arderile motoarelor cu explozie ale autovehicolelor (fiind adaugat in benzina ca moderator de explozie) .Ajunge in atmosfera odata cu gazele de esapament ale motoarelor cu explozie , iar din atmosfera ajunge in sol si apa , de aici fiind absorbit de plante , acumulandu-se in radacini , in frunze , de unde e preluat de animalele ce se hranesc cu plante .</a:t>
            </a:r>
            <a:endParaRPr kumimoji="0" lang="en-US" b="0" i="0" u="none" strike="noStrike" cap="none" normalizeH="0" baseline="0" dirty="0" smtClean="0">
              <a:ln>
                <a:noFill/>
              </a:ln>
              <a:solidFill>
                <a:schemeClr val="tx1"/>
              </a:solidFill>
              <a:effectLst/>
              <a:latin typeface="Verdana" pitchFamily="34" charset="0"/>
              <a:ea typeface="Verdana" pitchFamily="34" charset="0"/>
              <a:cs typeface="Verdana"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rm-CH" b="0" i="1" u="none" strike="noStrike" cap="none" normalizeH="0" baseline="0" dirty="0" smtClean="0">
                <a:ln>
                  <a:noFill/>
                </a:ln>
                <a:solidFill>
                  <a:schemeClr val="tx1"/>
                </a:solidFill>
                <a:effectLst/>
                <a:latin typeface="Verdana" pitchFamily="34" charset="0"/>
                <a:ea typeface="Verdana" pitchFamily="34" charset="0"/>
                <a:cs typeface="Verdana" pitchFamily="34" charset="0"/>
              </a:rPr>
              <a:t>	Zincul (Zn) </a:t>
            </a:r>
            <a:r>
              <a:rPr kumimoji="0" lang="rm-CH" b="0" i="0" u="none" strike="noStrike" cap="none" normalizeH="0" baseline="0" dirty="0" smtClean="0">
                <a:ln>
                  <a:noFill/>
                </a:ln>
                <a:solidFill>
                  <a:schemeClr val="tx1"/>
                </a:solidFill>
                <a:effectLst/>
                <a:latin typeface="Verdana" pitchFamily="34" charset="0"/>
                <a:ea typeface="Verdana" pitchFamily="34" charset="0"/>
                <a:cs typeface="Verdana" pitchFamily="34" charset="0"/>
              </a:rPr>
              <a:t>-  este un element indispensabil tuturor organismelor , dar poate deveni si toxic in unele imprejurari si conditii . Este introdus in atmosfera din diferite procese industriale si din alte activitati umane atat sub forma stabila cat si sub forma radioactiva. Zincul este necesar datorita faptului ca intra in alcatuirea unui numar mare de enzime . Multe organisme concentreaza zinc in cantitati mult mai mari decat cele necesare functionarii lor normale .</a:t>
            </a:r>
            <a:endParaRPr kumimoji="0" lang="en-US" b="0" i="0" u="none" strike="noStrike" cap="none" normalizeH="0" baseline="0" dirty="0" smtClean="0">
              <a:ln>
                <a:noFill/>
              </a:ln>
              <a:solidFill>
                <a:schemeClr val="tx1"/>
              </a:solidFill>
              <a:effectLst/>
              <a:latin typeface="Verdana" pitchFamily="34" charset="0"/>
              <a:ea typeface="Verdana" pitchFamily="34" charset="0"/>
              <a:cs typeface="Verdana"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rm-CH" b="0" i="0" u="none" strike="noStrike" cap="none" normalizeH="0" baseline="0" dirty="0" smtClean="0">
                <a:ln>
                  <a:noFill/>
                </a:ln>
                <a:solidFill>
                  <a:schemeClr val="tx1"/>
                </a:solidFill>
                <a:effectLst/>
                <a:latin typeface="Verdana" pitchFamily="34" charset="0"/>
                <a:ea typeface="Verdana" pitchFamily="34" charset="0"/>
                <a:cs typeface="Verdana" pitchFamily="34" charset="0"/>
              </a:rPr>
              <a:t>	</a:t>
            </a:r>
            <a:r>
              <a:rPr kumimoji="0" lang="rm-CH" b="0" i="1" u="none" strike="noStrike" cap="none" normalizeH="0" baseline="0" dirty="0" smtClean="0">
                <a:ln>
                  <a:noFill/>
                </a:ln>
                <a:solidFill>
                  <a:schemeClr val="tx1"/>
                </a:solidFill>
                <a:effectLst/>
                <a:latin typeface="Verdana" pitchFamily="34" charset="0"/>
                <a:ea typeface="Verdana" pitchFamily="34" charset="0"/>
                <a:cs typeface="Verdana" pitchFamily="34" charset="0"/>
              </a:rPr>
              <a:t>Cadmiul (Cd)</a:t>
            </a:r>
            <a:r>
              <a:rPr kumimoji="0" lang="rm-CH" b="0" i="0" u="none" strike="noStrike" cap="none" normalizeH="0" baseline="0" dirty="0" smtClean="0">
                <a:ln>
                  <a:noFill/>
                </a:ln>
                <a:solidFill>
                  <a:schemeClr val="tx1"/>
                </a:solidFill>
                <a:effectLst/>
                <a:latin typeface="Verdana" pitchFamily="34" charset="0"/>
                <a:ea typeface="Verdana" pitchFamily="34" charset="0"/>
                <a:cs typeface="Verdana" pitchFamily="34" charset="0"/>
              </a:rPr>
              <a:t> – este un metal cu o puternica actiune toxica asupra organismelor. Patrunde in organisme prin hrana si prin suprafata corpului acumulandu-se selectiv in diferite tesuturi, crescand temperatura si scazand salinitatea .</a:t>
            </a:r>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0" y="381000"/>
            <a:ext cx="9144000" cy="59093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ctr" defTabSz="914400" rtl="0" eaLnBrk="1" fontAlgn="base" latinLnBrk="0" hangingPunct="1">
              <a:lnSpc>
                <a:spcPct val="100000"/>
              </a:lnSpc>
              <a:spcBef>
                <a:spcPct val="0"/>
              </a:spcBef>
              <a:spcAft>
                <a:spcPct val="0"/>
              </a:spcAft>
              <a:buClrTx/>
              <a:buSzTx/>
              <a:buFontTx/>
              <a:buNone/>
              <a:tabLst/>
            </a:pPr>
            <a:r>
              <a:rPr kumimoji="0" lang="rm-CH" b="1" i="1" u="none" strike="noStrike" cap="none" normalizeH="0" baseline="0" dirty="0" smtClean="0">
                <a:ln>
                  <a:noFill/>
                </a:ln>
                <a:solidFill>
                  <a:schemeClr val="tx1"/>
                </a:solidFill>
                <a:effectLst/>
                <a:latin typeface="Verdana" pitchFamily="34" charset="0"/>
                <a:ea typeface="Verdana" pitchFamily="34" charset="0"/>
                <a:cs typeface="Verdana" pitchFamily="34" charset="0"/>
              </a:rPr>
              <a:t>Agrement si poluare</a:t>
            </a:r>
          </a:p>
          <a:p>
            <a:pPr marL="0" marR="0" lvl="0" indent="457200" algn="ctr"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Verdana" pitchFamily="34" charset="0"/>
              <a:ea typeface="Verdana" pitchFamily="34" charset="0"/>
              <a:cs typeface="Verdana"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rm-CH" b="0" i="0" u="none" strike="noStrike" cap="none" normalizeH="0" baseline="0" dirty="0" smtClean="0">
                <a:ln>
                  <a:noFill/>
                </a:ln>
                <a:solidFill>
                  <a:schemeClr val="tx1"/>
                </a:solidFill>
                <a:effectLst/>
                <a:latin typeface="Verdana" pitchFamily="34" charset="0"/>
                <a:ea typeface="Verdana" pitchFamily="34" charset="0"/>
                <a:cs typeface="Verdana" pitchFamily="34" charset="0"/>
              </a:rPr>
              <a:t>Turismul</a:t>
            </a:r>
            <a:r>
              <a:rPr kumimoji="0" lang="rm-CH" b="0" i="0" u="none" strike="noStrike" cap="none" normalizeH="0" dirty="0" smtClean="0">
                <a:ln>
                  <a:noFill/>
                </a:ln>
                <a:solidFill>
                  <a:schemeClr val="tx1"/>
                </a:solidFill>
                <a:effectLst/>
                <a:latin typeface="Verdana" pitchFamily="34" charset="0"/>
                <a:ea typeface="Verdana" pitchFamily="34" charset="0"/>
                <a:cs typeface="Verdana" pitchFamily="34" charset="0"/>
              </a:rPr>
              <a:t> este</a:t>
            </a:r>
            <a:r>
              <a:rPr kumimoji="0" lang="rm-CH" b="0" i="0" u="none" strike="noStrike" cap="none" normalizeH="0" baseline="0" dirty="0" smtClean="0">
                <a:ln>
                  <a:noFill/>
                </a:ln>
                <a:solidFill>
                  <a:schemeClr val="tx1"/>
                </a:solidFill>
                <a:effectLst/>
                <a:latin typeface="Verdana" pitchFamily="34" charset="0"/>
                <a:ea typeface="Verdana" pitchFamily="34" charset="0"/>
                <a:cs typeface="Verdana" pitchFamily="34" charset="0"/>
              </a:rPr>
              <a:t> o cautare de locuri frumoase si curate , un prilej de reconfortare fizica si psihica in mijlocul naturii , natura care trebuie protejata.Ceea ce in zilele noastre nu se mai intampla , producandu-se adesea abateri de la igiena si educatie , poluandu-se in mod voit solul si natura .</a:t>
            </a:r>
            <a:endParaRPr kumimoji="0" lang="en-US" b="0" i="0" u="none" strike="noStrike" cap="none" normalizeH="0" baseline="0" dirty="0" smtClean="0">
              <a:ln>
                <a:noFill/>
              </a:ln>
              <a:solidFill>
                <a:schemeClr val="tx1"/>
              </a:solidFill>
              <a:effectLst/>
              <a:latin typeface="Verdana" pitchFamily="34" charset="0"/>
              <a:ea typeface="Verdana" pitchFamily="34" charset="0"/>
              <a:cs typeface="Verdana" pitchFamily="34" charset="0"/>
            </a:endParaRPr>
          </a:p>
          <a:p>
            <a:pPr marL="0" marR="0" lvl="0" indent="457200" algn="ctr" defTabSz="914400" rtl="0" eaLnBrk="0" fontAlgn="base" latinLnBrk="0" hangingPunct="0">
              <a:lnSpc>
                <a:spcPct val="100000"/>
              </a:lnSpc>
              <a:spcBef>
                <a:spcPct val="0"/>
              </a:spcBef>
              <a:spcAft>
                <a:spcPct val="0"/>
              </a:spcAft>
              <a:buClrTx/>
              <a:buSzTx/>
              <a:buFontTx/>
              <a:buNone/>
              <a:tabLst/>
            </a:pPr>
            <a:endParaRPr kumimoji="0" lang="rm-CH" b="1" i="1" u="none" strike="noStrike" cap="none" normalizeH="0" baseline="0" dirty="0" smtClean="0">
              <a:ln>
                <a:noFill/>
              </a:ln>
              <a:solidFill>
                <a:schemeClr val="tx1"/>
              </a:solidFill>
              <a:effectLst/>
              <a:latin typeface="Verdana" pitchFamily="34" charset="0"/>
              <a:ea typeface="Verdana" pitchFamily="34" charset="0"/>
              <a:cs typeface="Verdana" pitchFamily="34" charset="0"/>
            </a:endParaRPr>
          </a:p>
          <a:p>
            <a:pPr marL="0" marR="0" lvl="0" indent="457200" algn="ctr" defTabSz="914400" rtl="0" eaLnBrk="0" fontAlgn="base" latinLnBrk="0" hangingPunct="0">
              <a:lnSpc>
                <a:spcPct val="100000"/>
              </a:lnSpc>
              <a:spcBef>
                <a:spcPct val="0"/>
              </a:spcBef>
              <a:spcAft>
                <a:spcPct val="0"/>
              </a:spcAft>
              <a:buClrTx/>
              <a:buSzTx/>
              <a:buFontTx/>
              <a:buNone/>
              <a:tabLst/>
            </a:pPr>
            <a:r>
              <a:rPr kumimoji="0" lang="rm-CH" b="1" i="1" u="none" strike="noStrike" cap="none" normalizeH="0" baseline="0" dirty="0" smtClean="0">
                <a:ln>
                  <a:noFill/>
                </a:ln>
                <a:solidFill>
                  <a:schemeClr val="tx1"/>
                </a:solidFill>
                <a:effectLst/>
                <a:latin typeface="Verdana" pitchFamily="34" charset="0"/>
                <a:ea typeface="Verdana" pitchFamily="34" charset="0"/>
                <a:cs typeface="Verdana" pitchFamily="34" charset="0"/>
              </a:rPr>
              <a:t>Autoepurarea in sol</a:t>
            </a:r>
          </a:p>
          <a:p>
            <a:pPr marL="0" marR="0" lvl="0" indent="457200" algn="ctr"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Verdana" pitchFamily="34" charset="0"/>
              <a:ea typeface="Verdana" pitchFamily="34" charset="0"/>
              <a:cs typeface="Verdana"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rm-CH" b="0" i="0" u="none" strike="noStrike" cap="none" normalizeH="0" baseline="0" dirty="0" smtClean="0">
                <a:ln>
                  <a:noFill/>
                </a:ln>
                <a:solidFill>
                  <a:schemeClr val="tx1"/>
                </a:solidFill>
                <a:effectLst/>
                <a:latin typeface="Verdana" pitchFamily="34" charset="0"/>
                <a:ea typeface="Verdana" pitchFamily="34" charset="0"/>
                <a:cs typeface="Verdana" pitchFamily="34" charset="0"/>
              </a:rPr>
              <a:t>Straturile superficiale ale solului au o mare capacitate de mineralizare a substantelor organice si o energica actiune de distrugere a germenilor patogeni .Apa este mijlocul de dizolvare si antrenare , explicandu-se astfel epurarea apelor uzate orasenesti prin utilizarea lor pentru irigatii .</a:t>
            </a:r>
            <a:endParaRPr kumimoji="0" lang="en-US" b="0" i="0" u="none" strike="noStrike" cap="none" normalizeH="0" baseline="0" dirty="0" smtClean="0">
              <a:ln>
                <a:noFill/>
              </a:ln>
              <a:solidFill>
                <a:schemeClr val="tx1"/>
              </a:solidFill>
              <a:effectLst/>
              <a:latin typeface="Verdana" pitchFamily="34" charset="0"/>
              <a:ea typeface="Verdana" pitchFamily="34" charset="0"/>
              <a:cs typeface="Verdana"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rm-CH" b="0" i="0" u="none" strike="noStrike" cap="none" normalizeH="0" baseline="0" dirty="0" smtClean="0">
                <a:ln>
                  <a:noFill/>
                </a:ln>
                <a:solidFill>
                  <a:schemeClr val="tx1"/>
                </a:solidFill>
                <a:effectLst/>
                <a:latin typeface="Verdana" pitchFamily="34" charset="0"/>
                <a:ea typeface="Verdana" pitchFamily="34" charset="0"/>
                <a:cs typeface="Verdana" pitchFamily="34" charset="0"/>
              </a:rPr>
              <a:t>	Microorganismele furnizeaza substante nutritive degradand poluantii organici . Solul nu are putere de dispersare , degradarea lui producandu-se imediat si ireversibil . </a:t>
            </a:r>
            <a:endParaRPr kumimoji="0" lang="en-US" b="0" i="0" u="none" strike="noStrike" cap="none" normalizeH="0" baseline="0" dirty="0" smtClean="0">
              <a:ln>
                <a:noFill/>
              </a:ln>
              <a:solidFill>
                <a:schemeClr val="tx1"/>
              </a:solidFill>
              <a:effectLst/>
              <a:latin typeface="Verdana" pitchFamily="34" charset="0"/>
              <a:ea typeface="Verdana" pitchFamily="34" charset="0"/>
              <a:cs typeface="Verdana"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rm-CH" b="0" i="0" u="none" strike="noStrike" cap="none" normalizeH="0" baseline="0" dirty="0" smtClean="0">
                <a:ln>
                  <a:noFill/>
                </a:ln>
                <a:solidFill>
                  <a:schemeClr val="tx1"/>
                </a:solidFill>
                <a:effectLst/>
                <a:latin typeface="Verdana" pitchFamily="34" charset="0"/>
                <a:ea typeface="Verdana" pitchFamily="34" charset="0"/>
                <a:cs typeface="Verdana" pitchFamily="34" charset="0"/>
              </a:rPr>
              <a:t>	Orice suprafata  compromisa ne aminteste ca pentru a se forma trei centimetri de sol pe cale naturala sunt necesari 300 – 1000 de ani de desfasurare a proceselor fizico – chimice si biologice .</a:t>
            </a:r>
            <a:endParaRPr kumimoji="0" lang="en-US" b="0" i="0" u="none" strike="noStrike" cap="none" normalizeH="0" baseline="0" dirty="0" smtClean="0">
              <a:ln>
                <a:noFill/>
              </a:ln>
              <a:solidFill>
                <a:schemeClr val="tx1"/>
              </a:solidFill>
              <a:effectLst/>
              <a:latin typeface="Verdana" pitchFamily="34" charset="0"/>
              <a:ea typeface="Verdana" pitchFamily="34" charset="0"/>
              <a:cs typeface="Verdana"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0" y="0"/>
            <a:ext cx="9144000" cy="72943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m-CH" b="1" i="1" u="none" strike="noStrike" cap="none" normalizeH="0" baseline="0" dirty="0" smtClean="0">
                <a:ln>
                  <a:noFill/>
                </a:ln>
                <a:solidFill>
                  <a:schemeClr val="tx1"/>
                </a:solidFill>
                <a:effectLst/>
                <a:latin typeface="Verdana" pitchFamily="34" charset="0"/>
                <a:ea typeface="Verdana" pitchFamily="34" charset="0"/>
                <a:cs typeface="Verdana" pitchFamily="34" charset="0"/>
              </a:rPr>
              <a:t>Gunoaiele orasenesti</a:t>
            </a:r>
          </a:p>
          <a:p>
            <a:pPr marL="0" marR="0" lvl="0" indent="0" algn="just" defTabSz="914400" rtl="0" eaLnBrk="1" fontAlgn="base" latinLnBrk="0" hangingPunct="1">
              <a:lnSpc>
                <a:spcPct val="100000"/>
              </a:lnSpc>
              <a:spcBef>
                <a:spcPct val="0"/>
              </a:spcBef>
              <a:spcAft>
                <a:spcPct val="0"/>
              </a:spcAft>
              <a:buClrTx/>
              <a:buSzTx/>
              <a:buFontTx/>
              <a:buNone/>
              <a:tabLst/>
            </a:pPr>
            <a:endParaRPr lang="en-US" dirty="0" smtClean="0">
              <a:latin typeface="Verdana" pitchFamily="34" charset="0"/>
              <a:ea typeface="Verdana" pitchFamily="34" charset="0"/>
              <a:cs typeface="Verdana"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dirty="0" smtClean="0">
                <a:ln>
                  <a:noFill/>
                </a:ln>
                <a:solidFill>
                  <a:schemeClr val="tx1"/>
                </a:solidFill>
                <a:effectLst/>
                <a:latin typeface="Verdana" pitchFamily="34" charset="0"/>
                <a:ea typeface="Verdana" pitchFamily="34" charset="0"/>
                <a:cs typeface="Verdana" pitchFamily="34" charset="0"/>
              </a:rPr>
              <a:t>      </a:t>
            </a:r>
            <a:r>
              <a:rPr kumimoji="0" lang="rm-CH" b="0" i="0" u="none" strike="noStrike" cap="none" normalizeH="0" baseline="0" dirty="0" smtClean="0">
                <a:ln>
                  <a:noFill/>
                </a:ln>
                <a:solidFill>
                  <a:schemeClr val="tx1"/>
                </a:solidFill>
                <a:effectLst/>
                <a:latin typeface="Verdana" pitchFamily="34" charset="0"/>
                <a:ea typeface="Verdana" pitchFamily="34" charset="0"/>
                <a:cs typeface="Verdana" pitchFamily="34" charset="0"/>
              </a:rPr>
              <a:t>Fiecare locuitor din orasele europne “produce” cam 1 Kg de gunoi pe zi. Automobile abandonate , aparate electronice , ambalaje , ziare , ziare , carti , haine , incaltaminte , resturi alimentare , cladiri demolate , mobile , cadavre de animale , tot ceea ce si-a pierdut valoarea de utilizare este numit </a:t>
            </a:r>
            <a:r>
              <a:rPr kumimoji="0" lang="rm-CH" b="0" i="1" u="none" strike="noStrike" cap="none" normalizeH="0" baseline="0" dirty="0" smtClean="0">
                <a:ln>
                  <a:noFill/>
                </a:ln>
                <a:solidFill>
                  <a:schemeClr val="tx1"/>
                </a:solidFill>
                <a:effectLst/>
                <a:latin typeface="Verdana" pitchFamily="34" charset="0"/>
                <a:ea typeface="Verdana" pitchFamily="34" charset="0"/>
                <a:cs typeface="Verdana" pitchFamily="34" charset="0"/>
              </a:rPr>
              <a:t>gunoi </a:t>
            </a:r>
            <a:r>
              <a:rPr kumimoji="0" lang="rm-CH" b="0" i="0" u="none" strike="noStrike" cap="none" normalizeH="0" baseline="0" dirty="0" smtClean="0">
                <a:ln>
                  <a:noFill/>
                </a:ln>
                <a:solidFill>
                  <a:schemeClr val="tx1"/>
                </a:solidFill>
                <a:effectLst/>
                <a:latin typeface="Verdana" pitchFamily="34" charset="0"/>
                <a:ea typeface="Verdana" pitchFamily="34" charset="0"/>
                <a:cs typeface="Verdana" pitchFamily="34" charset="0"/>
              </a:rPr>
              <a:t>.</a:t>
            </a:r>
          </a:p>
          <a:p>
            <a:pPr algn="just" eaLnBrk="0" fontAlgn="base" hangingPunct="0">
              <a:spcBef>
                <a:spcPct val="0"/>
              </a:spcBef>
              <a:spcAft>
                <a:spcPct val="0"/>
              </a:spcAft>
            </a:pP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Mentinerea</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curateniei</a:t>
            </a:r>
            <a:r>
              <a:rPr lang="en-US" dirty="0" smtClean="0">
                <a:latin typeface="Verdana" pitchFamily="34" charset="0"/>
                <a:ea typeface="Verdana" pitchFamily="34" charset="0"/>
                <a:cs typeface="Verdana" pitchFamily="34" charset="0"/>
              </a:rPr>
              <a:t> urbane e o </a:t>
            </a:r>
            <a:r>
              <a:rPr lang="en-US" dirty="0" err="1" smtClean="0">
                <a:latin typeface="Verdana" pitchFamily="34" charset="0"/>
                <a:ea typeface="Verdana" pitchFamily="34" charset="0"/>
                <a:cs typeface="Verdana" pitchFamily="34" charset="0"/>
              </a:rPr>
              <a:t>sarcina</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pe</a:t>
            </a:r>
            <a:r>
              <a:rPr lang="en-US" dirty="0" smtClean="0">
                <a:latin typeface="Verdana" pitchFamily="34" charset="0"/>
                <a:ea typeface="Verdana" pitchFamily="34" charset="0"/>
                <a:cs typeface="Verdana" pitchFamily="34" charset="0"/>
              </a:rPr>
              <a:t> cat de </a:t>
            </a:r>
            <a:r>
              <a:rPr lang="en-US" dirty="0" err="1" smtClean="0">
                <a:latin typeface="Verdana" pitchFamily="34" charset="0"/>
                <a:ea typeface="Verdana" pitchFamily="34" charset="0"/>
                <a:cs typeface="Verdana" pitchFamily="34" charset="0"/>
              </a:rPr>
              <a:t>elementara</a:t>
            </a:r>
            <a:r>
              <a:rPr lang="en-US" dirty="0" smtClean="0">
                <a:latin typeface="Verdana" pitchFamily="34" charset="0"/>
                <a:ea typeface="Verdana" pitchFamily="34" charset="0"/>
                <a:cs typeface="Verdana" pitchFamily="34" charset="0"/>
              </a:rPr>
              <a:t> pa </a:t>
            </a:r>
            <a:r>
              <a:rPr lang="en-US" dirty="0" err="1" smtClean="0">
                <a:latin typeface="Verdana" pitchFamily="34" charset="0"/>
                <a:ea typeface="Verdana" pitchFamily="34" charset="0"/>
                <a:cs typeface="Verdana" pitchFamily="34" charset="0"/>
              </a:rPr>
              <a:t>atat</a:t>
            </a:r>
            <a:r>
              <a:rPr lang="en-US" dirty="0" smtClean="0">
                <a:latin typeface="Verdana" pitchFamily="34" charset="0"/>
                <a:ea typeface="Verdana" pitchFamily="34" charset="0"/>
                <a:cs typeface="Verdana" pitchFamily="34" charset="0"/>
              </a:rPr>
              <a:t> de </a:t>
            </a:r>
            <a:r>
              <a:rPr lang="en-US" dirty="0" err="1" smtClean="0">
                <a:latin typeface="Verdana" pitchFamily="34" charset="0"/>
                <a:ea typeface="Verdana" pitchFamily="34" charset="0"/>
                <a:cs typeface="Verdana" pitchFamily="34" charset="0"/>
              </a:rPr>
              <a:t>dificil</a:t>
            </a:r>
            <a:r>
              <a:rPr lang="en-US" dirty="0" smtClean="0">
                <a:latin typeface="Verdana" pitchFamily="34" charset="0"/>
                <a:ea typeface="Verdana" pitchFamily="34" charset="0"/>
                <a:cs typeface="Verdana" pitchFamily="34" charset="0"/>
              </a:rPr>
              <a:t> de </a:t>
            </a:r>
            <a:r>
              <a:rPr lang="en-US" dirty="0" err="1" smtClean="0">
                <a:latin typeface="Verdana" pitchFamily="34" charset="0"/>
                <a:ea typeface="Verdana" pitchFamily="34" charset="0"/>
                <a:cs typeface="Verdana" pitchFamily="34" charset="0"/>
              </a:rPr>
              <a:t>rezolvat</a:t>
            </a:r>
            <a:r>
              <a:rPr lang="en-US" dirty="0" smtClean="0">
                <a:latin typeface="Verdana" pitchFamily="34" charset="0"/>
                <a:ea typeface="Verdana" pitchFamily="34" charset="0"/>
                <a:cs typeface="Verdana" pitchFamily="34" charset="0"/>
              </a:rPr>
              <a:t>, in mare </a:t>
            </a:r>
            <a:r>
              <a:rPr lang="en-US" dirty="0" err="1" smtClean="0">
                <a:latin typeface="Verdana" pitchFamily="34" charset="0"/>
                <a:ea typeface="Verdana" pitchFamily="34" charset="0"/>
                <a:cs typeface="Verdana" pitchFamily="34" charset="0"/>
              </a:rPr>
              <a:t>masura</a:t>
            </a:r>
            <a:r>
              <a:rPr lang="en-US" dirty="0" smtClean="0">
                <a:latin typeface="Verdana" pitchFamily="34" charset="0"/>
                <a:ea typeface="Verdana" pitchFamily="34" charset="0"/>
                <a:cs typeface="Verdana" pitchFamily="34" charset="0"/>
              </a:rPr>
              <a:t> din </a:t>
            </a:r>
            <a:r>
              <a:rPr lang="en-US" dirty="0" err="1" smtClean="0">
                <a:latin typeface="Verdana" pitchFamily="34" charset="0"/>
                <a:ea typeface="Verdana" pitchFamily="34" charset="0"/>
                <a:cs typeface="Verdana" pitchFamily="34" charset="0"/>
              </a:rPr>
              <a:t>cauza</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unei</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mentalitati</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neglijente</a:t>
            </a:r>
            <a:r>
              <a:rPr lang="en-US" dirty="0" smtClean="0">
                <a:latin typeface="Verdana" pitchFamily="34" charset="0"/>
                <a:ea typeface="Verdana" pitchFamily="34" charset="0"/>
                <a:cs typeface="Verdana" pitchFamily="34" charset="0"/>
              </a:rPr>
              <a:t> – </a:t>
            </a:r>
            <a:r>
              <a:rPr lang="en-US" dirty="0" err="1" smtClean="0">
                <a:latin typeface="Verdana" pitchFamily="34" charset="0"/>
                <a:ea typeface="Verdana" pitchFamily="34" charset="0"/>
                <a:cs typeface="Verdana" pitchFamily="34" charset="0"/>
              </a:rPr>
              <a:t>gestul</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spontan</a:t>
            </a:r>
            <a:r>
              <a:rPr lang="en-US" dirty="0" smtClean="0">
                <a:latin typeface="Verdana" pitchFamily="34" charset="0"/>
                <a:ea typeface="Verdana" pitchFamily="34" charset="0"/>
                <a:cs typeface="Verdana" pitchFamily="34" charset="0"/>
              </a:rPr>
              <a:t> de </a:t>
            </a:r>
            <a:r>
              <a:rPr lang="en-US" dirty="0" err="1" smtClean="0">
                <a:latin typeface="Verdana" pitchFamily="34" charset="0"/>
                <a:ea typeface="Verdana" pitchFamily="34" charset="0"/>
                <a:cs typeface="Verdana" pitchFamily="34" charset="0"/>
              </a:rPr>
              <a:t>raspandire</a:t>
            </a:r>
            <a:r>
              <a:rPr lang="en-US" dirty="0" smtClean="0">
                <a:latin typeface="Verdana" pitchFamily="34" charset="0"/>
                <a:ea typeface="Verdana" pitchFamily="34" charset="0"/>
                <a:cs typeface="Verdana" pitchFamily="34" charset="0"/>
              </a:rPr>
              <a:t> a </a:t>
            </a:r>
            <a:r>
              <a:rPr lang="en-US" dirty="0" err="1" smtClean="0">
                <a:latin typeface="Verdana" pitchFamily="34" charset="0"/>
                <a:ea typeface="Verdana" pitchFamily="34" charset="0"/>
                <a:cs typeface="Verdana" pitchFamily="34" charset="0"/>
              </a:rPr>
              <a:t>gunoiului</a:t>
            </a:r>
            <a:r>
              <a:rPr lang="en-US" dirty="0" smtClean="0">
                <a:latin typeface="Verdana" pitchFamily="34" charset="0"/>
                <a:ea typeface="Verdana" pitchFamily="34" charset="0"/>
                <a:cs typeface="Verdana" pitchFamily="34" charset="0"/>
              </a:rPr>
              <a:t> . De </a:t>
            </a:r>
            <a:r>
              <a:rPr lang="en-US" dirty="0" err="1" smtClean="0">
                <a:latin typeface="Verdana" pitchFamily="34" charset="0"/>
                <a:ea typeface="Verdana" pitchFamily="34" charset="0"/>
                <a:cs typeface="Verdana" pitchFamily="34" charset="0"/>
              </a:rPr>
              <a:t>obicei</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drumul</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gunoiului</a:t>
            </a:r>
            <a:r>
              <a:rPr lang="en-US" dirty="0" smtClean="0">
                <a:latin typeface="Verdana" pitchFamily="34" charset="0"/>
                <a:ea typeface="Verdana" pitchFamily="34" charset="0"/>
                <a:cs typeface="Verdana" pitchFamily="34" charset="0"/>
              </a:rPr>
              <a:t> se </a:t>
            </a:r>
            <a:r>
              <a:rPr lang="en-US" dirty="0" err="1" smtClean="0">
                <a:latin typeface="Verdana" pitchFamily="34" charset="0"/>
                <a:ea typeface="Verdana" pitchFamily="34" charset="0"/>
                <a:cs typeface="Verdana" pitchFamily="34" charset="0"/>
              </a:rPr>
              <a:t>sfarseste</a:t>
            </a:r>
            <a:r>
              <a:rPr lang="en-US" dirty="0" smtClean="0">
                <a:latin typeface="Verdana" pitchFamily="34" charset="0"/>
                <a:ea typeface="Verdana" pitchFamily="34" charset="0"/>
                <a:cs typeface="Verdana" pitchFamily="34" charset="0"/>
              </a:rPr>
              <a:t> la </a:t>
            </a:r>
            <a:r>
              <a:rPr lang="en-US" dirty="0" err="1" smtClean="0">
                <a:latin typeface="Verdana" pitchFamily="34" charset="0"/>
                <a:ea typeface="Verdana" pitchFamily="34" charset="0"/>
                <a:cs typeface="Verdana" pitchFamily="34" charset="0"/>
              </a:rPr>
              <a:t>periferia</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orasului</a:t>
            </a:r>
            <a:r>
              <a:rPr lang="en-US" dirty="0" smtClean="0">
                <a:latin typeface="Verdana" pitchFamily="34" charset="0"/>
                <a:ea typeface="Verdana" pitchFamily="34" charset="0"/>
                <a:cs typeface="Verdana" pitchFamily="34" charset="0"/>
              </a:rPr>
              <a:t>, in </a:t>
            </a:r>
            <a:r>
              <a:rPr lang="en-US" dirty="0" err="1" smtClean="0">
                <a:latin typeface="Verdana" pitchFamily="34" charset="0"/>
                <a:ea typeface="Verdana" pitchFamily="34" charset="0"/>
                <a:cs typeface="Verdana" pitchFamily="34" charset="0"/>
              </a:rPr>
              <a:t>gropi</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existente</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sau</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pe</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locuri</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virane</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unde</a:t>
            </a:r>
            <a:r>
              <a:rPr lang="en-US" dirty="0" smtClean="0">
                <a:latin typeface="Verdana" pitchFamily="34" charset="0"/>
                <a:ea typeface="Verdana" pitchFamily="34" charset="0"/>
                <a:cs typeface="Verdana" pitchFamily="34" charset="0"/>
              </a:rPr>
              <a:t> se </a:t>
            </a:r>
            <a:r>
              <a:rPr lang="en-US" dirty="0" err="1" smtClean="0">
                <a:latin typeface="Verdana" pitchFamily="34" charset="0"/>
                <a:ea typeface="Verdana" pitchFamily="34" charset="0"/>
                <a:cs typeface="Verdana" pitchFamily="34" charset="0"/>
              </a:rPr>
              <a:t>acumuleaza</a:t>
            </a:r>
            <a:r>
              <a:rPr lang="en-US" dirty="0" smtClean="0">
                <a:latin typeface="Verdana" pitchFamily="34" charset="0"/>
                <a:ea typeface="Verdana" pitchFamily="34" charset="0"/>
                <a:cs typeface="Verdana" pitchFamily="34" charset="0"/>
              </a:rPr>
              <a:t> in </a:t>
            </a:r>
            <a:r>
              <a:rPr lang="en-US" dirty="0" err="1" smtClean="0">
                <a:latin typeface="Verdana" pitchFamily="34" charset="0"/>
                <a:ea typeface="Verdana" pitchFamily="34" charset="0"/>
                <a:cs typeface="Verdana" pitchFamily="34" charset="0"/>
              </a:rPr>
              <a:t>mase</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sordide</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inevitabile</a:t>
            </a:r>
            <a:r>
              <a:rPr lang="en-US" dirty="0" smtClean="0">
                <a:latin typeface="Verdana" pitchFamily="34" charset="0"/>
                <a:ea typeface="Verdana" pitchFamily="34" charset="0"/>
                <a:cs typeface="Verdana" pitchFamily="34" charset="0"/>
              </a:rPr>
              <a:t> . In </a:t>
            </a:r>
            <a:r>
              <a:rPr lang="en-US" dirty="0" err="1" smtClean="0">
                <a:latin typeface="Verdana" pitchFamily="34" charset="0"/>
                <a:ea typeface="Verdana" pitchFamily="34" charset="0"/>
                <a:cs typeface="Verdana" pitchFamily="34" charset="0"/>
              </a:rPr>
              <a:t>decursul</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anilor</a:t>
            </a:r>
            <a:r>
              <a:rPr lang="en-US" dirty="0" smtClean="0">
                <a:latin typeface="Verdana" pitchFamily="34" charset="0"/>
                <a:ea typeface="Verdana" pitchFamily="34" charset="0"/>
                <a:cs typeface="Verdana" pitchFamily="34" charset="0"/>
              </a:rPr>
              <a:t> , </a:t>
            </a:r>
            <a:r>
              <a:rPr lang="en-US" dirty="0" err="1" smtClean="0">
                <a:latin typeface="Verdana" pitchFamily="34" charset="0"/>
                <a:ea typeface="Verdana" pitchFamily="34" charset="0"/>
                <a:cs typeface="Verdana" pitchFamily="34" charset="0"/>
              </a:rPr>
              <a:t>dupa</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ce</a:t>
            </a:r>
            <a:r>
              <a:rPr lang="en-US" dirty="0" smtClean="0">
                <a:latin typeface="Verdana" pitchFamily="34" charset="0"/>
                <a:ea typeface="Verdana" pitchFamily="34" charset="0"/>
                <a:cs typeface="Verdana" pitchFamily="34" charset="0"/>
              </a:rPr>
              <a:t> a </a:t>
            </a:r>
            <a:r>
              <a:rPr lang="en-US" dirty="0" err="1" smtClean="0">
                <a:latin typeface="Verdana" pitchFamily="34" charset="0"/>
                <a:ea typeface="Verdana" pitchFamily="34" charset="0"/>
                <a:cs typeface="Verdana" pitchFamily="34" charset="0"/>
              </a:rPr>
              <a:t>uratit</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peisajul</a:t>
            </a:r>
            <a:r>
              <a:rPr lang="en-US" dirty="0" smtClean="0">
                <a:latin typeface="Verdana" pitchFamily="34" charset="0"/>
                <a:ea typeface="Verdana" pitchFamily="34" charset="0"/>
                <a:cs typeface="Verdana" pitchFamily="34" charset="0"/>
              </a:rPr>
              <a:t>, a </a:t>
            </a:r>
            <a:r>
              <a:rPr lang="en-US" dirty="0" err="1" smtClean="0">
                <a:latin typeface="Verdana" pitchFamily="34" charset="0"/>
                <a:ea typeface="Verdana" pitchFamily="34" charset="0"/>
                <a:cs typeface="Verdana" pitchFamily="34" charset="0"/>
              </a:rPr>
              <a:t>poluat</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aerul</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si</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apele</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subterane</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putrefactia</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gunoiului</a:t>
            </a:r>
            <a:r>
              <a:rPr lang="en-US" dirty="0" smtClean="0">
                <a:latin typeface="Verdana" pitchFamily="34" charset="0"/>
                <a:ea typeface="Verdana" pitchFamily="34" charset="0"/>
                <a:cs typeface="Verdana" pitchFamily="34" charset="0"/>
              </a:rPr>
              <a:t> se </a:t>
            </a:r>
            <a:r>
              <a:rPr lang="en-US" dirty="0" err="1" smtClean="0">
                <a:latin typeface="Verdana" pitchFamily="34" charset="0"/>
                <a:ea typeface="Verdana" pitchFamily="34" charset="0"/>
                <a:cs typeface="Verdana" pitchFamily="34" charset="0"/>
              </a:rPr>
              <a:t>sfarseste.Ramane</a:t>
            </a:r>
            <a:r>
              <a:rPr lang="en-US" dirty="0" smtClean="0">
                <a:latin typeface="Verdana" pitchFamily="34" charset="0"/>
                <a:ea typeface="Verdana" pitchFamily="34" charset="0"/>
                <a:cs typeface="Verdana" pitchFamily="34" charset="0"/>
              </a:rPr>
              <a:t> un </a:t>
            </a:r>
            <a:r>
              <a:rPr lang="en-US" dirty="0" err="1" smtClean="0">
                <a:latin typeface="Verdana" pitchFamily="34" charset="0"/>
                <a:ea typeface="Verdana" pitchFamily="34" charset="0"/>
                <a:cs typeface="Verdana" pitchFamily="34" charset="0"/>
              </a:rPr>
              <a:t>amestec</a:t>
            </a:r>
            <a:r>
              <a:rPr lang="en-US" dirty="0" smtClean="0">
                <a:latin typeface="Verdana" pitchFamily="34" charset="0"/>
                <a:ea typeface="Verdana" pitchFamily="34" charset="0"/>
                <a:cs typeface="Verdana" pitchFamily="34" charset="0"/>
              </a:rPr>
              <a:t> de </a:t>
            </a:r>
            <a:r>
              <a:rPr lang="en-US" dirty="0" err="1" smtClean="0">
                <a:latin typeface="Verdana" pitchFamily="34" charset="0"/>
                <a:ea typeface="Verdana" pitchFamily="34" charset="0"/>
                <a:cs typeface="Verdana" pitchFamily="34" charset="0"/>
              </a:rPr>
              <a:t>reziduuri</a:t>
            </a:r>
            <a:r>
              <a:rPr lang="en-US" dirty="0" smtClean="0">
                <a:latin typeface="Verdana" pitchFamily="34" charset="0"/>
                <a:ea typeface="Verdana" pitchFamily="34" charset="0"/>
                <a:cs typeface="Verdana" pitchFamily="34" charset="0"/>
              </a:rPr>
              <a:t> care </a:t>
            </a:r>
            <a:r>
              <a:rPr lang="en-US" dirty="0" err="1" smtClean="0">
                <a:latin typeface="Verdana" pitchFamily="34" charset="0"/>
                <a:ea typeface="Verdana" pitchFamily="34" charset="0"/>
                <a:cs typeface="Verdana" pitchFamily="34" charset="0"/>
              </a:rPr>
              <a:t>impiedica</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utilizarea</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solului</a:t>
            </a:r>
            <a:r>
              <a:rPr lang="en-US" dirty="0" smtClean="0">
                <a:latin typeface="Verdana" pitchFamily="34" charset="0"/>
                <a:ea typeface="Verdana" pitchFamily="34" charset="0"/>
                <a:cs typeface="Verdana" pitchFamily="34" charset="0"/>
              </a:rPr>
              <a:t> . </a:t>
            </a:r>
            <a:r>
              <a:rPr lang="en-US" dirty="0" err="1" smtClean="0">
                <a:latin typeface="Verdana" pitchFamily="34" charset="0"/>
                <a:ea typeface="Verdana" pitchFamily="34" charset="0"/>
                <a:cs typeface="Verdana" pitchFamily="34" charset="0"/>
              </a:rPr>
              <a:t>Depozitarea</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controlata</a:t>
            </a:r>
            <a:r>
              <a:rPr lang="en-US" dirty="0" smtClean="0">
                <a:latin typeface="Verdana" pitchFamily="34" charset="0"/>
                <a:ea typeface="Verdana" pitchFamily="34" charset="0"/>
                <a:cs typeface="Verdana" pitchFamily="34" charset="0"/>
              </a:rPr>
              <a:t> a </a:t>
            </a:r>
            <a:r>
              <a:rPr lang="en-US" dirty="0" err="1" smtClean="0">
                <a:latin typeface="Verdana" pitchFamily="34" charset="0"/>
                <a:ea typeface="Verdana" pitchFamily="34" charset="0"/>
                <a:cs typeface="Verdana" pitchFamily="34" charset="0"/>
              </a:rPr>
              <a:t>gunoaielor</a:t>
            </a:r>
            <a:r>
              <a:rPr lang="en-US" dirty="0" smtClean="0">
                <a:latin typeface="Verdana" pitchFamily="34" charset="0"/>
                <a:ea typeface="Verdana" pitchFamily="34" charset="0"/>
                <a:cs typeface="Verdana" pitchFamily="34" charset="0"/>
              </a:rPr>
              <a:t> , cu </a:t>
            </a:r>
            <a:r>
              <a:rPr lang="en-US" dirty="0" err="1" smtClean="0">
                <a:latin typeface="Verdana" pitchFamily="34" charset="0"/>
                <a:ea typeface="Verdana" pitchFamily="34" charset="0"/>
                <a:cs typeface="Verdana" pitchFamily="34" charset="0"/>
              </a:rPr>
              <a:t>asigurarea</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conditiilor</a:t>
            </a:r>
            <a:r>
              <a:rPr lang="en-US" dirty="0" smtClean="0">
                <a:latin typeface="Verdana" pitchFamily="34" charset="0"/>
                <a:ea typeface="Verdana" pitchFamily="34" charset="0"/>
                <a:cs typeface="Verdana" pitchFamily="34" charset="0"/>
              </a:rPr>
              <a:t> de </a:t>
            </a:r>
            <a:r>
              <a:rPr lang="en-US" dirty="0" err="1" smtClean="0">
                <a:latin typeface="Verdana" pitchFamily="34" charset="0"/>
                <a:ea typeface="Verdana" pitchFamily="34" charset="0"/>
                <a:cs typeface="Verdana" pitchFamily="34" charset="0"/>
              </a:rPr>
              <a:t>fermentare</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aeroba</a:t>
            </a:r>
            <a:r>
              <a:rPr lang="en-US" dirty="0" smtClean="0">
                <a:latin typeface="Verdana" pitchFamily="34" charset="0"/>
                <a:ea typeface="Verdana" pitchFamily="34" charset="0"/>
                <a:cs typeface="Verdana" pitchFamily="34" charset="0"/>
              </a:rPr>
              <a:t> , permit </a:t>
            </a:r>
            <a:r>
              <a:rPr lang="en-US" dirty="0" err="1" smtClean="0">
                <a:latin typeface="Verdana" pitchFamily="34" charset="0"/>
                <a:ea typeface="Verdana" pitchFamily="34" charset="0"/>
                <a:cs typeface="Verdana" pitchFamily="34" charset="0"/>
              </a:rPr>
              <a:t>transformarea</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lor</a:t>
            </a:r>
            <a:r>
              <a:rPr lang="en-US" dirty="0" smtClean="0">
                <a:latin typeface="Verdana" pitchFamily="34" charset="0"/>
                <a:ea typeface="Verdana" pitchFamily="34" charset="0"/>
                <a:cs typeface="Verdana" pitchFamily="34" charset="0"/>
              </a:rPr>
              <a:t>, in </a:t>
            </a:r>
            <a:r>
              <a:rPr lang="en-US" dirty="0" err="1" smtClean="0">
                <a:latin typeface="Verdana" pitchFamily="34" charset="0"/>
                <a:ea typeface="Verdana" pitchFamily="34" charset="0"/>
                <a:cs typeface="Verdana" pitchFamily="34" charset="0"/>
              </a:rPr>
              <a:t>conditii</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igienice</a:t>
            </a:r>
            <a:r>
              <a:rPr lang="en-US" dirty="0" smtClean="0">
                <a:latin typeface="Verdana" pitchFamily="34" charset="0"/>
                <a:ea typeface="Verdana" pitchFamily="34" charset="0"/>
                <a:cs typeface="Verdana" pitchFamily="34" charset="0"/>
              </a:rPr>
              <a:t> , </a:t>
            </a:r>
            <a:r>
              <a:rPr lang="en-US" dirty="0" err="1" smtClean="0">
                <a:latin typeface="Verdana" pitchFamily="34" charset="0"/>
                <a:ea typeface="Verdana" pitchFamily="34" charset="0"/>
                <a:cs typeface="Verdana" pitchFamily="34" charset="0"/>
              </a:rPr>
              <a:t>intr</a:t>
            </a:r>
            <a:r>
              <a:rPr lang="en-US" dirty="0" smtClean="0">
                <a:latin typeface="Verdana" pitchFamily="34" charset="0"/>
                <a:ea typeface="Verdana" pitchFamily="34" charset="0"/>
                <a:cs typeface="Verdana" pitchFamily="34" charset="0"/>
              </a:rPr>
              <a:t>-un compost </a:t>
            </a:r>
            <a:r>
              <a:rPr lang="en-US" dirty="0" err="1" smtClean="0">
                <a:latin typeface="Verdana" pitchFamily="34" charset="0"/>
                <a:ea typeface="Verdana" pitchFamily="34" charset="0"/>
                <a:cs typeface="Verdana" pitchFamily="34" charset="0"/>
              </a:rPr>
              <a:t>stabil</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utilizabil</a:t>
            </a:r>
            <a:r>
              <a:rPr lang="en-US" dirty="0" smtClean="0">
                <a:latin typeface="Verdana" pitchFamily="34" charset="0"/>
                <a:ea typeface="Verdana" pitchFamily="34" charset="0"/>
                <a:cs typeface="Verdana" pitchFamily="34" charset="0"/>
              </a:rPr>
              <a:t> ca </a:t>
            </a:r>
            <a:r>
              <a:rPr lang="en-US" dirty="0" err="1" smtClean="0">
                <a:latin typeface="Verdana" pitchFamily="34" charset="0"/>
                <a:ea typeface="Verdana" pitchFamily="34" charset="0"/>
                <a:cs typeface="Verdana" pitchFamily="34" charset="0"/>
              </a:rPr>
              <a:t>amendament</a:t>
            </a:r>
            <a:r>
              <a:rPr lang="en-US" dirty="0" smtClean="0">
                <a:latin typeface="Verdana" pitchFamily="34" charset="0"/>
                <a:ea typeface="Verdana" pitchFamily="34" charset="0"/>
                <a:cs typeface="Verdana" pitchFamily="34" charset="0"/>
              </a:rPr>
              <a:t> in </a:t>
            </a:r>
            <a:r>
              <a:rPr lang="en-US" dirty="0" err="1" smtClean="0">
                <a:latin typeface="Verdana" pitchFamily="34" charset="0"/>
                <a:ea typeface="Verdana" pitchFamily="34" charset="0"/>
                <a:cs typeface="Verdana" pitchFamily="34" charset="0"/>
              </a:rPr>
              <a:t>agricultura</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Analizele</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tehnico</a:t>
            </a:r>
            <a:r>
              <a:rPr lang="en-US" dirty="0" smtClean="0">
                <a:latin typeface="Verdana" pitchFamily="34" charset="0"/>
                <a:ea typeface="Verdana" pitchFamily="34" charset="0"/>
                <a:cs typeface="Verdana" pitchFamily="34" charset="0"/>
              </a:rPr>
              <a:t> – </a:t>
            </a:r>
            <a:r>
              <a:rPr lang="en-US" dirty="0" err="1" smtClean="0">
                <a:latin typeface="Verdana" pitchFamily="34" charset="0"/>
                <a:ea typeface="Verdana" pitchFamily="34" charset="0"/>
                <a:cs typeface="Verdana" pitchFamily="34" charset="0"/>
              </a:rPr>
              <a:t>economice</a:t>
            </a:r>
            <a:r>
              <a:rPr lang="en-US" dirty="0" smtClean="0">
                <a:latin typeface="Verdana" pitchFamily="34" charset="0"/>
                <a:ea typeface="Verdana" pitchFamily="34" charset="0"/>
                <a:cs typeface="Verdana" pitchFamily="34" charset="0"/>
              </a:rPr>
              <a:t> au </a:t>
            </a:r>
            <a:r>
              <a:rPr lang="en-US" dirty="0" err="1" smtClean="0">
                <a:latin typeface="Verdana" pitchFamily="34" charset="0"/>
                <a:ea typeface="Verdana" pitchFamily="34" charset="0"/>
                <a:cs typeface="Verdana" pitchFamily="34" charset="0"/>
              </a:rPr>
              <a:t>stabilit</a:t>
            </a:r>
            <a:r>
              <a:rPr lang="en-US" dirty="0" smtClean="0">
                <a:latin typeface="Verdana" pitchFamily="34" charset="0"/>
                <a:ea typeface="Verdana" pitchFamily="34" charset="0"/>
                <a:cs typeface="Verdana" pitchFamily="34" charset="0"/>
              </a:rPr>
              <a:t> ca </a:t>
            </a:r>
            <a:r>
              <a:rPr lang="en-US" dirty="0" err="1" smtClean="0">
                <a:latin typeface="Verdana" pitchFamily="34" charset="0"/>
                <a:ea typeface="Verdana" pitchFamily="34" charset="0"/>
                <a:cs typeface="Verdana" pitchFamily="34" charset="0"/>
              </a:rPr>
              <a:t>aceasta</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este</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metoda</a:t>
            </a:r>
            <a:r>
              <a:rPr lang="en-US" dirty="0" smtClean="0">
                <a:latin typeface="Verdana" pitchFamily="34" charset="0"/>
                <a:ea typeface="Verdana" pitchFamily="34" charset="0"/>
                <a:cs typeface="Verdana" pitchFamily="34" charset="0"/>
              </a:rPr>
              <a:t> optima </a:t>
            </a:r>
            <a:r>
              <a:rPr lang="en-US" dirty="0" err="1" smtClean="0">
                <a:latin typeface="Verdana" pitchFamily="34" charset="0"/>
                <a:ea typeface="Verdana" pitchFamily="34" charset="0"/>
                <a:cs typeface="Verdana" pitchFamily="34" charset="0"/>
              </a:rPr>
              <a:t>pentru</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reziduurile</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colectate</a:t>
            </a:r>
            <a:r>
              <a:rPr lang="en-US" dirty="0" smtClean="0">
                <a:latin typeface="Verdana" pitchFamily="34" charset="0"/>
                <a:ea typeface="Verdana" pitchFamily="34" charset="0"/>
                <a:cs typeface="Verdana" pitchFamily="34" charset="0"/>
              </a:rPr>
              <a:t> din </a:t>
            </a:r>
            <a:r>
              <a:rPr lang="en-US" dirty="0" err="1" smtClean="0">
                <a:latin typeface="Verdana" pitchFamily="34" charset="0"/>
                <a:ea typeface="Verdana" pitchFamily="34" charset="0"/>
                <a:cs typeface="Verdana" pitchFamily="34" charset="0"/>
              </a:rPr>
              <a:t>asezari</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mici</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si</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mijlocii</a:t>
            </a:r>
            <a:r>
              <a:rPr lang="en-US" dirty="0" smtClean="0">
                <a:latin typeface="Verdana" pitchFamily="34" charset="0"/>
                <a:ea typeface="Verdana" pitchFamily="34" charset="0"/>
                <a:cs typeface="Verdana" pitchFamily="34" charset="0"/>
              </a:rPr>
              <a:t> . </a:t>
            </a:r>
            <a:r>
              <a:rPr lang="en-US" dirty="0" err="1" smtClean="0">
                <a:latin typeface="Verdana" pitchFamily="34" charset="0"/>
                <a:ea typeface="Verdana" pitchFamily="34" charset="0"/>
                <a:cs typeface="Verdana" pitchFamily="34" charset="0"/>
              </a:rPr>
              <a:t>Compostarea</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permite</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diferite</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niveluri</a:t>
            </a:r>
            <a:r>
              <a:rPr lang="en-US" dirty="0" smtClean="0">
                <a:latin typeface="Verdana" pitchFamily="34" charset="0"/>
                <a:ea typeface="Verdana" pitchFamily="34" charset="0"/>
                <a:cs typeface="Verdana" pitchFamily="34" charset="0"/>
              </a:rPr>
              <a:t> de </a:t>
            </a:r>
            <a:r>
              <a:rPr lang="en-US" dirty="0" err="1" smtClean="0">
                <a:latin typeface="Verdana" pitchFamily="34" charset="0"/>
                <a:ea typeface="Verdana" pitchFamily="34" charset="0"/>
                <a:cs typeface="Verdana" pitchFamily="34" charset="0"/>
              </a:rPr>
              <a:t>amenajare</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tehnica</a:t>
            </a:r>
            <a:r>
              <a:rPr lang="en-US" dirty="0" smtClean="0">
                <a:latin typeface="Verdana" pitchFamily="34" charset="0"/>
                <a:ea typeface="Verdana" pitchFamily="34" charset="0"/>
                <a:cs typeface="Verdana" pitchFamily="34" charset="0"/>
              </a:rPr>
              <a:t> , de la </a:t>
            </a:r>
            <a:r>
              <a:rPr lang="en-US" dirty="0" err="1" smtClean="0">
                <a:latin typeface="Verdana" pitchFamily="34" charset="0"/>
                <a:ea typeface="Verdana" pitchFamily="34" charset="0"/>
                <a:cs typeface="Verdana" pitchFamily="34" charset="0"/>
              </a:rPr>
              <a:t>simpla</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depozitare</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controlata</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pana</a:t>
            </a:r>
            <a:r>
              <a:rPr lang="en-US" dirty="0" smtClean="0">
                <a:latin typeface="Verdana" pitchFamily="34" charset="0"/>
                <a:ea typeface="Verdana" pitchFamily="34" charset="0"/>
                <a:cs typeface="Verdana" pitchFamily="34" charset="0"/>
              </a:rPr>
              <a:t> la </a:t>
            </a:r>
            <a:r>
              <a:rPr lang="en-US" dirty="0" err="1" smtClean="0">
                <a:latin typeface="Verdana" pitchFamily="34" charset="0"/>
                <a:ea typeface="Verdana" pitchFamily="34" charset="0"/>
                <a:cs typeface="Verdana" pitchFamily="34" charset="0"/>
              </a:rPr>
              <a:t>instalatii</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perfectionate</a:t>
            </a:r>
            <a:r>
              <a:rPr lang="en-US" dirty="0" smtClean="0">
                <a:latin typeface="Verdana" pitchFamily="34" charset="0"/>
                <a:ea typeface="Verdana" pitchFamily="34" charset="0"/>
                <a:cs typeface="Verdana" pitchFamily="34" charset="0"/>
              </a:rPr>
              <a:t> , de mare </a:t>
            </a:r>
            <a:r>
              <a:rPr lang="en-US" dirty="0" err="1" smtClean="0">
                <a:latin typeface="Verdana" pitchFamily="34" charset="0"/>
                <a:ea typeface="Verdana" pitchFamily="34" charset="0"/>
                <a:cs typeface="Verdana" pitchFamily="34" charset="0"/>
              </a:rPr>
              <a:t>productivitate</a:t>
            </a:r>
            <a:r>
              <a:rPr lang="en-US" dirty="0" smtClean="0">
                <a:latin typeface="Verdana" pitchFamily="34" charset="0"/>
                <a:ea typeface="Verdana" pitchFamily="34" charset="0"/>
                <a:cs typeface="Verdana" pitchFamily="34" charset="0"/>
              </a:rPr>
              <a:t>  in care se </a:t>
            </a:r>
            <a:r>
              <a:rPr lang="en-US" dirty="0" err="1" smtClean="0">
                <a:latin typeface="Verdana" pitchFamily="34" charset="0"/>
                <a:ea typeface="Verdana" pitchFamily="34" charset="0"/>
                <a:cs typeface="Verdana" pitchFamily="34" charset="0"/>
              </a:rPr>
              <a:t>realizeaza</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prelucrarea</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mecanica</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si</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fermentarea</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intensiva</a:t>
            </a:r>
            <a:r>
              <a:rPr lang="en-US" dirty="0" smtClean="0">
                <a:latin typeface="Verdana" pitchFamily="34" charset="0"/>
                <a:ea typeface="Verdana" pitchFamily="34" charset="0"/>
                <a:cs typeface="Verdana" pitchFamily="34" charset="0"/>
              </a:rPr>
              <a:t> la flux </a:t>
            </a:r>
            <a:r>
              <a:rPr lang="en-US" dirty="0" err="1" smtClean="0">
                <a:latin typeface="Verdana" pitchFamily="34" charset="0"/>
                <a:ea typeface="Verdana" pitchFamily="34" charset="0"/>
                <a:cs typeface="Verdana" pitchFamily="34" charset="0"/>
              </a:rPr>
              <a:t>continuu</a:t>
            </a:r>
            <a:r>
              <a:rPr lang="en-US" dirty="0" smtClean="0">
                <a:latin typeface="Verdana" pitchFamily="34" charset="0"/>
                <a:ea typeface="Verdana" pitchFamily="34" charset="0"/>
                <a:cs typeface="Verdana" pitchFamily="34" charset="0"/>
              </a:rPr>
              <a:t> , </a:t>
            </a:r>
            <a:r>
              <a:rPr lang="en-US" dirty="0" err="1" smtClean="0">
                <a:latin typeface="Verdana" pitchFamily="34" charset="0"/>
                <a:ea typeface="Verdana" pitchFamily="34" charset="0"/>
                <a:cs typeface="Verdana" pitchFamily="34" charset="0"/>
              </a:rPr>
              <a:t>iar</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compostul</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obtinut</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este</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comercializabil</a:t>
            </a:r>
            <a:r>
              <a:rPr lang="en-US" dirty="0" smtClean="0">
                <a:latin typeface="Verdana" pitchFamily="34" charset="0"/>
                <a:ea typeface="Verdana" pitchFamily="34" charset="0"/>
                <a:cs typeface="Verdana" pitchFamily="34" charset="0"/>
              </a:rPr>
              <a:t>.</a:t>
            </a:r>
          </a:p>
          <a:p>
            <a:pPr algn="just" eaLnBrk="0" fontAlgn="base" hangingPunct="0">
              <a:spcBef>
                <a:spcPct val="0"/>
              </a:spcBef>
              <a:spcAft>
                <a:spcPct val="0"/>
              </a:spcAft>
            </a:pPr>
            <a:endParaRPr lang="en-US" dirty="0" smtClean="0"/>
          </a:p>
          <a:p>
            <a:pPr algn="just" eaLnBrk="0" fontAlgn="base" hangingPunct="0">
              <a:spcBef>
                <a:spcPct val="0"/>
              </a:spcBef>
              <a:spcAft>
                <a:spcPct val="0"/>
              </a:spcAft>
            </a:pPr>
            <a:endParaRPr lang="en-US" dirty="0" smtClean="0"/>
          </a:p>
          <a:p>
            <a:pPr marL="0" marR="0" lvl="0" indent="0" algn="just" defTabSz="914400" rtl="0" eaLnBrk="0" fontAlgn="base" latinLnBrk="0" hangingPunct="0">
              <a:lnSpc>
                <a:spcPct val="100000"/>
              </a:lnSpc>
              <a:spcBef>
                <a:spcPct val="0"/>
              </a:spcBef>
              <a:spcAft>
                <a:spcPct val="0"/>
              </a:spcAft>
              <a:buClrTx/>
              <a:buSzTx/>
              <a:buFontTx/>
              <a:buNone/>
              <a:tabLst/>
            </a:pPr>
            <a:endParaRPr kumimoji="0" lang="rm-CH"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Picture 19"/>
          <p:cNvPicPr>
            <a:picLocks noChangeAspect="1" noChangeArrowheads="1"/>
          </p:cNvPicPr>
          <p:nvPr/>
        </p:nvPicPr>
        <p:blipFill>
          <a:blip r:embed="rId2"/>
          <a:srcRect/>
          <a:stretch>
            <a:fillRect/>
          </a:stretch>
        </p:blipFill>
        <p:spPr bwMode="auto">
          <a:xfrm>
            <a:off x="0" y="0"/>
            <a:ext cx="8839200" cy="6857999"/>
          </a:xfrm>
          <a:prstGeom prst="rect">
            <a:avLst/>
          </a:prstGeom>
          <a:noFill/>
          <a:ln w="9525">
            <a:noFill/>
            <a:miter lim="800000"/>
            <a:headEnd/>
            <a:tailEnd/>
          </a:ln>
        </p:spPr>
      </p:pic>
      <p:sp>
        <p:nvSpPr>
          <p:cNvPr id="27650" name="Rectangle 2"/>
          <p:cNvSpPr>
            <a:spLocks noChangeArrowheads="1"/>
          </p:cNvSpPr>
          <p:nvPr/>
        </p:nvSpPr>
        <p:spPr bwMode="auto">
          <a:xfrm>
            <a:off x="304800" y="0"/>
            <a:ext cx="8458200" cy="62478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err="1" smtClean="0">
                <a:ln>
                  <a:noFill/>
                </a:ln>
                <a:solidFill>
                  <a:schemeClr val="tx1"/>
                </a:solidFill>
                <a:effectLst/>
                <a:latin typeface="Arial" pitchFamily="34" charset="0"/>
                <a:ea typeface="Times New Roman" pitchFamily="18" charset="0"/>
                <a:cs typeface="Times New Roman" pitchFamily="18" charset="0"/>
              </a:rPr>
              <a:t>Topul</a:t>
            </a:r>
            <a:r>
              <a:rPr kumimoji="0" lang="en-US" sz="2400" b="1"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 </a:t>
            </a:r>
            <a:r>
              <a:rPr kumimoji="0" lang="en-US" sz="2400" b="1" i="0" u="none" strike="noStrike" cap="none" normalizeH="0" baseline="0" dirty="0" err="1" smtClean="0">
                <a:ln>
                  <a:noFill/>
                </a:ln>
                <a:solidFill>
                  <a:schemeClr val="tx1"/>
                </a:solidFill>
                <a:effectLst/>
                <a:latin typeface="Arial" pitchFamily="34" charset="0"/>
                <a:ea typeface="Times New Roman" pitchFamily="18" charset="0"/>
                <a:cs typeface="Times New Roman" pitchFamily="18" charset="0"/>
              </a:rPr>
              <a:t>celor</a:t>
            </a:r>
            <a:r>
              <a:rPr kumimoji="0" lang="en-US" sz="2400" b="1"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 </a:t>
            </a:r>
            <a:r>
              <a:rPr kumimoji="0" lang="en-US" sz="2400" b="1" i="0" u="none" strike="noStrike" cap="none" normalizeH="0" baseline="0" dirty="0" err="1" smtClean="0">
                <a:ln>
                  <a:noFill/>
                </a:ln>
                <a:solidFill>
                  <a:schemeClr val="tx1"/>
                </a:solidFill>
                <a:effectLst/>
                <a:latin typeface="Arial" pitchFamily="34" charset="0"/>
                <a:ea typeface="Times New Roman" pitchFamily="18" charset="0"/>
                <a:cs typeface="Times New Roman" pitchFamily="18" charset="0"/>
              </a:rPr>
              <a:t>mai</a:t>
            </a:r>
            <a:r>
              <a:rPr kumimoji="0" lang="en-US" sz="2400" b="1"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 </a:t>
            </a:r>
            <a:r>
              <a:rPr kumimoji="0" lang="en-US" sz="2400" b="1" i="0" u="none" strike="noStrike" cap="none" normalizeH="0" baseline="0" dirty="0" err="1" smtClean="0">
                <a:ln>
                  <a:noFill/>
                </a:ln>
                <a:solidFill>
                  <a:schemeClr val="tx1"/>
                </a:solidFill>
                <a:effectLst/>
                <a:latin typeface="Arial" pitchFamily="34" charset="0"/>
                <a:ea typeface="Times New Roman" pitchFamily="18" charset="0"/>
                <a:cs typeface="Times New Roman" pitchFamily="18" charset="0"/>
              </a:rPr>
              <a:t>poluate</a:t>
            </a:r>
            <a:r>
              <a:rPr kumimoji="0" lang="en-US" sz="2400" b="1"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 </a:t>
            </a:r>
            <a:r>
              <a:rPr kumimoji="0" lang="en-US" sz="2400" b="1" i="0" u="none" strike="noStrike" cap="none" normalizeH="0" baseline="0" dirty="0" err="1" smtClean="0">
                <a:ln>
                  <a:noFill/>
                </a:ln>
                <a:solidFill>
                  <a:schemeClr val="tx1"/>
                </a:solidFill>
                <a:effectLst/>
                <a:latin typeface="Arial" pitchFamily="34" charset="0"/>
                <a:ea typeface="Times New Roman" pitchFamily="18" charset="0"/>
                <a:cs typeface="Times New Roman" pitchFamily="18" charset="0"/>
              </a:rPr>
              <a:t>locuri</a:t>
            </a:r>
            <a:r>
              <a:rPr kumimoji="0" lang="en-US" sz="2400" b="1"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 din </a:t>
            </a:r>
            <a:r>
              <a:rPr kumimoji="0" lang="en-US" sz="2400" b="1" i="0" u="none" strike="noStrike" cap="none" normalizeH="0" baseline="0" dirty="0" err="1" smtClean="0">
                <a:ln>
                  <a:noFill/>
                </a:ln>
                <a:solidFill>
                  <a:schemeClr val="tx1"/>
                </a:solidFill>
                <a:effectLst/>
                <a:latin typeface="Arial" pitchFamily="34" charset="0"/>
                <a:ea typeface="Times New Roman" pitchFamily="18" charset="0"/>
                <a:cs typeface="Times New Roman" pitchFamily="18" charset="0"/>
              </a:rPr>
              <a:t>lume</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err="1" smtClean="0">
                <a:ln>
                  <a:noFill/>
                </a:ln>
                <a:effectLst/>
                <a:latin typeface="Verdana" pitchFamily="34" charset="0"/>
                <a:ea typeface="Verdana" pitchFamily="34" charset="0"/>
                <a:cs typeface="Verdana" pitchFamily="34" charset="0"/>
              </a:rPr>
              <a:t>Topul</a:t>
            </a:r>
            <a:r>
              <a:rPr kumimoji="0" lang="en-US" b="0" i="0" u="none" strike="noStrike" cap="none" normalizeH="0" baseline="0" dirty="0" smtClean="0">
                <a:ln>
                  <a:noFill/>
                </a:ln>
                <a:effectLst/>
                <a:latin typeface="Verdana" pitchFamily="34" charset="0"/>
                <a:ea typeface="Verdana" pitchFamily="34" charset="0"/>
                <a:cs typeface="Verdana" pitchFamily="34" charset="0"/>
              </a:rPr>
              <a:t> </a:t>
            </a:r>
            <a:r>
              <a:rPr kumimoji="0" lang="en-US" b="0" i="0" u="none" strike="noStrike" cap="none" normalizeH="0" baseline="0" dirty="0" err="1" smtClean="0">
                <a:ln>
                  <a:noFill/>
                </a:ln>
                <a:effectLst/>
                <a:latin typeface="Verdana" pitchFamily="34" charset="0"/>
                <a:ea typeface="Verdana" pitchFamily="34" charset="0"/>
                <a:cs typeface="Verdana" pitchFamily="34" charset="0"/>
              </a:rPr>
              <a:t>celor</a:t>
            </a:r>
            <a:r>
              <a:rPr kumimoji="0" lang="en-US" b="0" i="0" u="none" strike="noStrike" cap="none" normalizeH="0" baseline="0" dirty="0" smtClean="0">
                <a:ln>
                  <a:noFill/>
                </a:ln>
                <a:effectLst/>
                <a:latin typeface="Verdana" pitchFamily="34" charset="0"/>
                <a:ea typeface="Verdana" pitchFamily="34" charset="0"/>
                <a:cs typeface="Verdana" pitchFamily="34" charset="0"/>
              </a:rPr>
              <a:t> </a:t>
            </a:r>
            <a:r>
              <a:rPr kumimoji="0" lang="en-US" b="0" i="0" u="none" strike="noStrike" cap="none" normalizeH="0" baseline="0" dirty="0" err="1" smtClean="0">
                <a:ln>
                  <a:noFill/>
                </a:ln>
                <a:effectLst/>
                <a:latin typeface="Verdana" pitchFamily="34" charset="0"/>
                <a:ea typeface="Verdana" pitchFamily="34" charset="0"/>
                <a:cs typeface="Verdana" pitchFamily="34" charset="0"/>
              </a:rPr>
              <a:t>mai</a:t>
            </a:r>
            <a:r>
              <a:rPr kumimoji="0" lang="en-US" b="0" i="0" u="none" strike="noStrike" cap="none" normalizeH="0" baseline="0" dirty="0" smtClean="0">
                <a:ln>
                  <a:noFill/>
                </a:ln>
                <a:effectLst/>
                <a:latin typeface="Verdana" pitchFamily="34" charset="0"/>
                <a:ea typeface="Verdana" pitchFamily="34" charset="0"/>
                <a:cs typeface="Verdana" pitchFamily="34" charset="0"/>
              </a:rPr>
              <a:t> </a:t>
            </a:r>
            <a:r>
              <a:rPr kumimoji="0" lang="en-US" b="0" i="0" u="none" strike="noStrike" cap="none" normalizeH="0" baseline="0" dirty="0" err="1" smtClean="0">
                <a:ln>
                  <a:noFill/>
                </a:ln>
                <a:effectLst/>
                <a:latin typeface="Verdana" pitchFamily="34" charset="0"/>
                <a:ea typeface="Verdana" pitchFamily="34" charset="0"/>
                <a:cs typeface="Verdana" pitchFamily="34" charset="0"/>
              </a:rPr>
              <a:t>poluate</a:t>
            </a:r>
            <a:r>
              <a:rPr kumimoji="0" lang="en-US" b="0" i="0" u="none" strike="noStrike" cap="none" normalizeH="0" baseline="0" dirty="0" smtClean="0">
                <a:ln>
                  <a:noFill/>
                </a:ln>
                <a:effectLst/>
                <a:latin typeface="Verdana" pitchFamily="34" charset="0"/>
                <a:ea typeface="Verdana" pitchFamily="34" charset="0"/>
                <a:cs typeface="Verdana" pitchFamily="34" charset="0"/>
              </a:rPr>
              <a:t> </a:t>
            </a:r>
            <a:r>
              <a:rPr kumimoji="0" lang="en-US" b="0" i="0" u="none" strike="noStrike" cap="none" normalizeH="0" baseline="0" dirty="0" err="1" smtClean="0">
                <a:ln>
                  <a:noFill/>
                </a:ln>
                <a:effectLst/>
                <a:latin typeface="Verdana" pitchFamily="34" charset="0"/>
                <a:ea typeface="Verdana" pitchFamily="34" charset="0"/>
                <a:cs typeface="Verdana" pitchFamily="34" charset="0"/>
              </a:rPr>
              <a:t>orase</a:t>
            </a:r>
            <a:r>
              <a:rPr kumimoji="0" lang="en-US" b="0" i="0" u="none" strike="noStrike" cap="none" normalizeH="0" baseline="0" dirty="0" smtClean="0">
                <a:ln>
                  <a:noFill/>
                </a:ln>
                <a:effectLst/>
                <a:latin typeface="Verdana" pitchFamily="34" charset="0"/>
                <a:ea typeface="Verdana" pitchFamily="34" charset="0"/>
                <a:cs typeface="Verdana" pitchFamily="34" charset="0"/>
              </a:rPr>
              <a:t> din </a:t>
            </a:r>
            <a:r>
              <a:rPr kumimoji="0" lang="en-US" b="0" i="0" u="none" strike="noStrike" cap="none" normalizeH="0" baseline="0" dirty="0" err="1" smtClean="0">
                <a:ln>
                  <a:noFill/>
                </a:ln>
                <a:effectLst/>
                <a:latin typeface="Verdana" pitchFamily="34" charset="0"/>
                <a:ea typeface="Verdana" pitchFamily="34" charset="0"/>
                <a:cs typeface="Verdana" pitchFamily="34" charset="0"/>
              </a:rPr>
              <a:t>lume</a:t>
            </a:r>
            <a:r>
              <a:rPr kumimoji="0" lang="en-US" b="0" i="0" u="none" strike="noStrike" cap="none" normalizeH="0" baseline="0" dirty="0" smtClean="0">
                <a:ln>
                  <a:noFill/>
                </a:ln>
                <a:effectLst/>
                <a:latin typeface="Verdana" pitchFamily="34" charset="0"/>
                <a:ea typeface="Verdana" pitchFamily="34" charset="0"/>
                <a:cs typeface="Verdana" pitchFamily="34" charset="0"/>
              </a:rPr>
              <a:t> a </a:t>
            </a:r>
            <a:r>
              <a:rPr kumimoji="0" lang="en-US" b="0" i="0" u="none" strike="noStrike" cap="none" normalizeH="0" baseline="0" dirty="0" err="1" smtClean="0">
                <a:ln>
                  <a:noFill/>
                </a:ln>
                <a:effectLst/>
                <a:latin typeface="Verdana" pitchFamily="34" charset="0"/>
                <a:ea typeface="Verdana" pitchFamily="34" charset="0"/>
                <a:cs typeface="Verdana" pitchFamily="34" charset="0"/>
              </a:rPr>
              <a:t>fost</a:t>
            </a:r>
            <a:r>
              <a:rPr kumimoji="0" lang="en-US" b="0" i="0" u="none" strike="noStrike" cap="none" normalizeH="0" baseline="0" dirty="0" smtClean="0">
                <a:ln>
                  <a:noFill/>
                </a:ln>
                <a:effectLst/>
                <a:latin typeface="Verdana" pitchFamily="34" charset="0"/>
                <a:ea typeface="Verdana" pitchFamily="34" charset="0"/>
                <a:cs typeface="Verdana" pitchFamily="34" charset="0"/>
              </a:rPr>
              <a:t> </a:t>
            </a:r>
            <a:r>
              <a:rPr kumimoji="0" lang="en-US" b="0" i="0" u="none" strike="noStrike" cap="none" normalizeH="0" baseline="0" dirty="0" err="1" smtClean="0">
                <a:ln>
                  <a:noFill/>
                </a:ln>
                <a:effectLst/>
                <a:latin typeface="Verdana" pitchFamily="34" charset="0"/>
                <a:ea typeface="Verdana" pitchFamily="34" charset="0"/>
                <a:cs typeface="Verdana" pitchFamily="34" charset="0"/>
              </a:rPr>
              <a:t>intocmit</a:t>
            </a:r>
            <a:r>
              <a:rPr kumimoji="0" lang="en-US" b="0" i="0" u="none" strike="noStrike" cap="none" normalizeH="0" baseline="0" dirty="0" smtClean="0">
                <a:ln>
                  <a:noFill/>
                </a:ln>
                <a:effectLst/>
                <a:latin typeface="Verdana" pitchFamily="34" charset="0"/>
                <a:ea typeface="Verdana" pitchFamily="34" charset="0"/>
                <a:cs typeface="Verdana" pitchFamily="34" charset="0"/>
              </a:rPr>
              <a:t> de </a:t>
            </a:r>
            <a:r>
              <a:rPr kumimoji="0" lang="en-US" b="0" i="0" u="none" strike="noStrike" cap="none" normalizeH="0" baseline="0" dirty="0" err="1" smtClean="0">
                <a:ln>
                  <a:noFill/>
                </a:ln>
                <a:effectLst/>
                <a:latin typeface="Verdana" pitchFamily="34" charset="0"/>
                <a:ea typeface="Verdana" pitchFamily="34" charset="0"/>
                <a:cs typeface="Verdana" pitchFamily="34" charset="0"/>
              </a:rPr>
              <a:t>comisia</a:t>
            </a:r>
            <a:r>
              <a:rPr kumimoji="0" lang="en-US" b="0" i="0" u="none" strike="noStrike" cap="none" normalizeH="0" baseline="0" dirty="0" smtClean="0">
                <a:ln>
                  <a:noFill/>
                </a:ln>
                <a:effectLst/>
                <a:latin typeface="Verdana" pitchFamily="34" charset="0"/>
                <a:ea typeface="Verdana" pitchFamily="34" charset="0"/>
                <a:cs typeface="Verdana" pitchFamily="34" charset="0"/>
              </a:rPr>
              <a:t> </a:t>
            </a:r>
            <a:r>
              <a:rPr kumimoji="0" lang="en-US" b="0" i="0" u="none" strike="noStrike" cap="none" normalizeH="0" baseline="0" dirty="0" err="1" smtClean="0">
                <a:ln>
                  <a:noFill/>
                </a:ln>
                <a:effectLst/>
                <a:latin typeface="Verdana" pitchFamily="34" charset="0"/>
                <a:ea typeface="Verdana" pitchFamily="34" charset="0"/>
                <a:cs typeface="Verdana" pitchFamily="34" charset="0"/>
              </a:rPr>
              <a:t>tehnica</a:t>
            </a:r>
            <a:r>
              <a:rPr kumimoji="0" lang="en-US" b="0" i="0" u="none" strike="noStrike" cap="none" normalizeH="0" baseline="0" dirty="0" smtClean="0">
                <a:ln>
                  <a:noFill/>
                </a:ln>
                <a:effectLst/>
                <a:latin typeface="Verdana" pitchFamily="34" charset="0"/>
                <a:ea typeface="Verdana" pitchFamily="34" charset="0"/>
                <a:cs typeface="Verdana" pitchFamily="34" charset="0"/>
              </a:rPr>
              <a:t> a </a:t>
            </a:r>
            <a:r>
              <a:rPr kumimoji="0" lang="en-US" b="0" i="0" u="none" strike="noStrike" cap="none" normalizeH="0" baseline="0" dirty="0" err="1" smtClean="0">
                <a:ln>
                  <a:noFill/>
                </a:ln>
                <a:effectLst/>
                <a:latin typeface="Verdana" pitchFamily="34" charset="0"/>
                <a:ea typeface="Verdana" pitchFamily="34" charset="0"/>
                <a:cs typeface="Verdana" pitchFamily="34" charset="0"/>
              </a:rPr>
              <a:t>BlackSmith</a:t>
            </a:r>
            <a:r>
              <a:rPr kumimoji="0" lang="en-US" b="0" i="0" u="none" strike="noStrike" cap="none" normalizeH="0" baseline="0" dirty="0" smtClean="0">
                <a:ln>
                  <a:noFill/>
                </a:ln>
                <a:effectLst/>
                <a:latin typeface="Verdana" pitchFamily="34" charset="0"/>
                <a:ea typeface="Verdana" pitchFamily="34" charset="0"/>
                <a:cs typeface="Verdana" pitchFamily="34" charset="0"/>
              </a:rPr>
              <a:t> Institute, un ONG</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effectLst/>
                <a:latin typeface="Verdana" pitchFamily="34" charset="0"/>
                <a:ea typeface="Verdana" pitchFamily="34" charset="0"/>
                <a:cs typeface="Verdana" pitchFamily="34" charset="0"/>
              </a:rPr>
              <a:t> </a:t>
            </a:r>
            <a:r>
              <a:rPr kumimoji="0" lang="en-US" b="0" i="0" u="none" strike="noStrike" cap="none" normalizeH="0" baseline="0" dirty="0" err="1" smtClean="0">
                <a:ln>
                  <a:noFill/>
                </a:ln>
                <a:effectLst/>
                <a:latin typeface="Verdana" pitchFamily="34" charset="0"/>
                <a:ea typeface="Verdana" pitchFamily="34" charset="0"/>
                <a:cs typeface="Verdana" pitchFamily="34" charset="0"/>
              </a:rPr>
              <a:t>dedicat</a:t>
            </a:r>
            <a:r>
              <a:rPr kumimoji="0" lang="en-US" b="0" i="0" u="none" strike="noStrike" cap="none" normalizeH="0" baseline="0" dirty="0" smtClean="0">
                <a:ln>
                  <a:noFill/>
                </a:ln>
                <a:effectLst/>
                <a:latin typeface="Verdana" pitchFamily="34" charset="0"/>
                <a:ea typeface="Verdana" pitchFamily="34" charset="0"/>
                <a:cs typeface="Verdana" pitchFamily="34" charset="0"/>
              </a:rPr>
              <a:t> </a:t>
            </a:r>
            <a:r>
              <a:rPr kumimoji="0" lang="en-US" b="0" i="0" u="none" strike="noStrike" cap="none" normalizeH="0" baseline="0" dirty="0" err="1" smtClean="0">
                <a:ln>
                  <a:noFill/>
                </a:ln>
                <a:effectLst/>
                <a:latin typeface="Verdana" pitchFamily="34" charset="0"/>
                <a:ea typeface="Verdana" pitchFamily="34" charset="0"/>
                <a:cs typeface="Verdana" pitchFamily="34" charset="0"/>
              </a:rPr>
              <a:t>problemelor</a:t>
            </a:r>
            <a:r>
              <a:rPr kumimoji="0" lang="en-US" b="0" i="0" u="none" strike="noStrike" cap="none" normalizeH="0" baseline="0" dirty="0" smtClean="0">
                <a:ln>
                  <a:noFill/>
                </a:ln>
                <a:effectLst/>
                <a:latin typeface="Verdana" pitchFamily="34" charset="0"/>
                <a:ea typeface="Verdana" pitchFamily="34" charset="0"/>
                <a:cs typeface="Verdana" pitchFamily="34" charset="0"/>
              </a:rPr>
              <a:t> de </a:t>
            </a:r>
            <a:r>
              <a:rPr kumimoji="0" lang="en-US" b="0" i="0" u="none" strike="noStrike" cap="none" normalizeH="0" baseline="0" dirty="0" err="1" smtClean="0">
                <a:ln>
                  <a:noFill/>
                </a:ln>
                <a:effectLst/>
                <a:latin typeface="Verdana" pitchFamily="34" charset="0"/>
                <a:ea typeface="Verdana" pitchFamily="34" charset="0"/>
                <a:cs typeface="Verdana" pitchFamily="34" charset="0"/>
              </a:rPr>
              <a:t>mediu</a:t>
            </a:r>
            <a:r>
              <a:rPr kumimoji="0" lang="en-US" b="0" i="0" u="none" strike="noStrike" cap="none" normalizeH="0" baseline="0" dirty="0" smtClean="0">
                <a:ln>
                  <a:noFill/>
                </a:ln>
                <a:effectLst/>
                <a:latin typeface="Verdana" pitchFamily="34" charset="0"/>
                <a:ea typeface="Verdana" pitchFamily="34" charset="0"/>
                <a:cs typeface="Verdana" pitchFamily="34" charset="0"/>
              </a:rPr>
              <a:t> din New York. </a:t>
            </a:r>
            <a:r>
              <a:rPr kumimoji="0" lang="en-US" b="0" i="0" u="none" strike="noStrike" cap="none" normalizeH="0" baseline="0" dirty="0" err="1" smtClean="0">
                <a:ln>
                  <a:noFill/>
                </a:ln>
                <a:effectLst/>
                <a:latin typeface="Verdana" pitchFamily="34" charset="0"/>
                <a:ea typeface="Verdana" pitchFamily="34" charset="0"/>
                <a:cs typeface="Verdana" pitchFamily="34" charset="0"/>
              </a:rPr>
              <a:t>Criteriile</a:t>
            </a:r>
            <a:r>
              <a:rPr kumimoji="0" lang="en-US" b="0" i="0" u="none" strike="noStrike" cap="none" normalizeH="0" baseline="0" dirty="0" smtClean="0">
                <a:ln>
                  <a:noFill/>
                </a:ln>
                <a:effectLst/>
                <a:latin typeface="Verdana" pitchFamily="34" charset="0"/>
                <a:ea typeface="Verdana" pitchFamily="34" charset="0"/>
                <a:cs typeface="Verdana" pitchFamily="34" charset="0"/>
              </a:rPr>
              <a:t> </a:t>
            </a:r>
            <a:r>
              <a:rPr kumimoji="0" lang="en-US" b="0" i="0" u="none" strike="noStrike" cap="none" normalizeH="0" baseline="0" dirty="0" err="1" smtClean="0">
                <a:ln>
                  <a:noFill/>
                </a:ln>
                <a:effectLst/>
                <a:latin typeface="Verdana" pitchFamily="34" charset="0"/>
                <a:ea typeface="Verdana" pitchFamily="34" charset="0"/>
                <a:cs typeface="Verdana" pitchFamily="34" charset="0"/>
              </a:rPr>
              <a:t>ierarhiei</a:t>
            </a:r>
            <a:r>
              <a:rPr kumimoji="0" lang="en-US" b="0" i="0" u="none" strike="noStrike" cap="none" normalizeH="0" baseline="0" dirty="0" smtClean="0">
                <a:ln>
                  <a:noFill/>
                </a:ln>
                <a:effectLst/>
                <a:latin typeface="Verdana" pitchFamily="34" charset="0"/>
                <a:ea typeface="Verdana" pitchFamily="34" charset="0"/>
                <a:cs typeface="Verdana" pitchFamily="34" charset="0"/>
              </a:rPr>
              <a:t> au </a:t>
            </a:r>
            <a:r>
              <a:rPr kumimoji="0" lang="en-US" b="0" i="0" u="none" strike="noStrike" cap="none" normalizeH="0" baseline="0" dirty="0" err="1" smtClean="0">
                <a:ln>
                  <a:noFill/>
                </a:ln>
                <a:effectLst/>
                <a:latin typeface="Verdana" pitchFamily="34" charset="0"/>
                <a:ea typeface="Verdana" pitchFamily="34" charset="0"/>
                <a:cs typeface="Verdana" pitchFamily="34" charset="0"/>
              </a:rPr>
              <a:t>fost</a:t>
            </a:r>
            <a:r>
              <a:rPr kumimoji="0" lang="en-US" b="0" i="0" u="none" strike="noStrike" cap="none" normalizeH="0" baseline="0" dirty="0" smtClean="0">
                <a:ln>
                  <a:noFill/>
                </a:ln>
                <a:effectLst/>
                <a:latin typeface="Verdana" pitchFamily="34" charset="0"/>
                <a:ea typeface="Verdana" pitchFamily="34" charset="0"/>
                <a:cs typeface="Verdana" pitchFamily="34" charset="0"/>
              </a:rPr>
              <a:t> </a:t>
            </a:r>
            <a:r>
              <a:rPr kumimoji="0" lang="en-US" b="0" i="0" u="none" strike="noStrike" cap="none" normalizeH="0" baseline="0" dirty="0" err="1" smtClean="0">
                <a:ln>
                  <a:noFill/>
                </a:ln>
                <a:effectLst/>
                <a:latin typeface="Verdana" pitchFamily="34" charset="0"/>
                <a:ea typeface="Verdana" pitchFamily="34" charset="0"/>
                <a:cs typeface="Verdana" pitchFamily="34" charset="0"/>
              </a:rPr>
              <a:t>numarul</a:t>
            </a:r>
            <a:r>
              <a:rPr kumimoji="0" lang="en-US" b="0" i="0" u="none" strike="noStrike" cap="none" normalizeH="0" baseline="0" dirty="0" smtClean="0">
                <a:ln>
                  <a:noFill/>
                </a:ln>
                <a:effectLst/>
                <a:latin typeface="Verdana" pitchFamily="34" charset="0"/>
                <a:ea typeface="Verdana" pitchFamily="34" charset="0"/>
                <a:cs typeface="Verdana" pitchFamily="34" charset="0"/>
              </a:rPr>
              <a:t> </a:t>
            </a:r>
            <a:r>
              <a:rPr kumimoji="0" lang="en-US" b="0" i="0" u="none" strike="noStrike" cap="none" normalizeH="0" baseline="0" dirty="0" err="1" smtClean="0">
                <a:ln>
                  <a:noFill/>
                </a:ln>
                <a:effectLst/>
                <a:latin typeface="Verdana" pitchFamily="34" charset="0"/>
                <a:ea typeface="Verdana" pitchFamily="34" charset="0"/>
                <a:cs typeface="Verdana" pitchFamily="34" charset="0"/>
              </a:rPr>
              <a:t>persoanelor</a:t>
            </a:r>
            <a:r>
              <a:rPr kumimoji="0" lang="en-US" b="0" i="0" u="none" strike="noStrike" cap="none" normalizeH="0" baseline="0" dirty="0" smtClean="0">
                <a:ln>
                  <a:noFill/>
                </a:ln>
                <a:effectLst/>
                <a:latin typeface="Verdana" pitchFamily="34" charset="0"/>
                <a:ea typeface="Verdana" pitchFamily="34" charset="0"/>
                <a:cs typeface="Verdana" pitchFamily="34" charset="0"/>
              </a:rPr>
              <a:t> </a:t>
            </a:r>
            <a:r>
              <a:rPr kumimoji="0" lang="en-US" b="0" i="0" u="none" strike="noStrike" cap="none" normalizeH="0" baseline="0" dirty="0" err="1" smtClean="0">
                <a:ln>
                  <a:noFill/>
                </a:ln>
                <a:effectLst/>
                <a:latin typeface="Verdana" pitchFamily="34" charset="0"/>
                <a:ea typeface="Verdana" pitchFamily="34" charset="0"/>
                <a:cs typeface="Verdana" pitchFamily="34" charset="0"/>
              </a:rPr>
              <a:t>afectate</a:t>
            </a:r>
            <a:r>
              <a:rPr kumimoji="0" lang="en-US" b="0" i="0" u="none" strike="noStrike" cap="none" normalizeH="0" baseline="0" dirty="0" smtClean="0">
                <a:ln>
                  <a:noFill/>
                </a:ln>
                <a:effectLst/>
                <a:latin typeface="Verdana" pitchFamily="34" charset="0"/>
                <a:ea typeface="Verdana" pitchFamily="34" charset="0"/>
                <a:cs typeface="Verdana" pitchFamily="34" charset="0"/>
              </a:rPr>
              <a:t>, </a:t>
            </a:r>
          </a:p>
          <a:p>
            <a:r>
              <a:rPr kumimoji="0" lang="en-US" b="0" i="0" u="none" strike="noStrike" cap="none" normalizeH="0" baseline="0" dirty="0" err="1" smtClean="0">
                <a:ln>
                  <a:noFill/>
                </a:ln>
                <a:effectLst/>
                <a:latin typeface="Verdana" pitchFamily="34" charset="0"/>
                <a:ea typeface="Verdana" pitchFamily="34" charset="0"/>
                <a:cs typeface="Verdana" pitchFamily="34" charset="0"/>
              </a:rPr>
              <a:t>toxicitatea</a:t>
            </a:r>
            <a:r>
              <a:rPr kumimoji="0" lang="en-US" b="0" i="0" u="none" strike="noStrike" cap="none" normalizeH="0" baseline="0" dirty="0" smtClean="0">
                <a:ln>
                  <a:noFill/>
                </a:ln>
                <a:effectLst/>
                <a:latin typeface="Verdana" pitchFamily="34" charset="0"/>
                <a:ea typeface="Verdana" pitchFamily="34" charset="0"/>
                <a:cs typeface="Verdana" pitchFamily="34" charset="0"/>
              </a:rPr>
              <a:t> </a:t>
            </a:r>
            <a:r>
              <a:rPr kumimoji="0" lang="en-US" b="0" i="0" u="none" strike="noStrike" cap="none" normalizeH="0" baseline="0" dirty="0" err="1" smtClean="0">
                <a:ln>
                  <a:noFill/>
                </a:ln>
                <a:effectLst/>
                <a:latin typeface="Verdana" pitchFamily="34" charset="0"/>
                <a:ea typeface="Verdana" pitchFamily="34" charset="0"/>
                <a:cs typeface="Verdana" pitchFamily="34" charset="0"/>
              </a:rPr>
              <a:t>substantelor</a:t>
            </a:r>
            <a:r>
              <a:rPr kumimoji="0" lang="en-US" b="0" i="0" u="none" strike="noStrike" cap="none" normalizeH="0" baseline="0" dirty="0" smtClean="0">
                <a:ln>
                  <a:noFill/>
                </a:ln>
                <a:effectLst/>
                <a:latin typeface="Verdana" pitchFamily="34" charset="0"/>
                <a:ea typeface="Verdana" pitchFamily="34" charset="0"/>
                <a:cs typeface="Verdana" pitchFamily="34" charset="0"/>
              </a:rPr>
              <a:t> </a:t>
            </a:r>
            <a:r>
              <a:rPr kumimoji="0" lang="en-US" b="0" i="0" u="none" strike="noStrike" cap="none" normalizeH="0" baseline="0" dirty="0" err="1" smtClean="0">
                <a:ln>
                  <a:noFill/>
                </a:ln>
                <a:effectLst/>
                <a:latin typeface="Verdana" pitchFamily="34" charset="0"/>
                <a:ea typeface="Verdana" pitchFamily="34" charset="0"/>
                <a:cs typeface="Verdana" pitchFamily="34" charset="0"/>
              </a:rPr>
              <a:t>si</a:t>
            </a:r>
            <a:r>
              <a:rPr kumimoji="0" lang="en-US" b="0" i="0" u="none" strike="noStrike" cap="none" normalizeH="0" baseline="0" dirty="0" smtClean="0">
                <a:ln>
                  <a:noFill/>
                </a:ln>
                <a:effectLst/>
                <a:latin typeface="Verdana" pitchFamily="34" charset="0"/>
                <a:ea typeface="Verdana" pitchFamily="34" charset="0"/>
                <a:cs typeface="Verdana" pitchFamily="34" charset="0"/>
              </a:rPr>
              <a:t> </a:t>
            </a:r>
            <a:r>
              <a:rPr kumimoji="0" lang="en-US" b="0" i="0" u="none" strike="noStrike" cap="none" normalizeH="0" baseline="0" dirty="0" err="1" smtClean="0">
                <a:ln>
                  <a:noFill/>
                </a:ln>
                <a:effectLst/>
                <a:latin typeface="Verdana" pitchFamily="34" charset="0"/>
                <a:ea typeface="Verdana" pitchFamily="34" charset="0"/>
                <a:cs typeface="Verdana" pitchFamily="34" charset="0"/>
              </a:rPr>
              <a:t>dovezile</a:t>
            </a:r>
            <a:r>
              <a:rPr kumimoji="0" lang="en-US" b="0" i="0" u="none" strike="noStrike" cap="none" normalizeH="0" baseline="0" dirty="0" smtClean="0">
                <a:ln>
                  <a:noFill/>
                </a:ln>
                <a:effectLst/>
                <a:latin typeface="Verdana" pitchFamily="34" charset="0"/>
                <a:ea typeface="Verdana" pitchFamily="34" charset="0"/>
                <a:cs typeface="Verdana" pitchFamily="34" charset="0"/>
              </a:rPr>
              <a:t> </a:t>
            </a:r>
            <a:r>
              <a:rPr kumimoji="0" lang="en-US" b="0" i="0" u="none" strike="noStrike" cap="none" normalizeH="0" baseline="0" dirty="0" err="1" smtClean="0">
                <a:ln>
                  <a:noFill/>
                </a:ln>
                <a:effectLst/>
                <a:latin typeface="Verdana" pitchFamily="34" charset="0"/>
                <a:ea typeface="Verdana" pitchFamily="34" charset="0"/>
                <a:cs typeface="Verdana" pitchFamily="34" charset="0"/>
              </a:rPr>
              <a:t>privind</a:t>
            </a:r>
            <a:r>
              <a:rPr kumimoji="0" lang="en-US" b="0" i="0" u="none" strike="noStrike" cap="none" normalizeH="0" baseline="0" dirty="0" smtClean="0">
                <a:ln>
                  <a:noFill/>
                </a:ln>
                <a:effectLst/>
                <a:latin typeface="Verdana" pitchFamily="34" charset="0"/>
                <a:ea typeface="Verdana" pitchFamily="34" charset="0"/>
                <a:cs typeface="Verdana" pitchFamily="34" charset="0"/>
              </a:rPr>
              <a:t> </a:t>
            </a:r>
            <a:r>
              <a:rPr kumimoji="0" lang="en-US" b="0" i="0" u="none" strike="noStrike" cap="none" normalizeH="0" baseline="0" dirty="0" err="1" smtClean="0">
                <a:ln>
                  <a:noFill/>
                </a:ln>
                <a:effectLst/>
                <a:latin typeface="Verdana" pitchFamily="34" charset="0"/>
                <a:ea typeface="Verdana" pitchFamily="34" charset="0"/>
                <a:cs typeface="Verdana" pitchFamily="34" charset="0"/>
              </a:rPr>
              <a:t>problemele</a:t>
            </a:r>
            <a:r>
              <a:rPr kumimoji="0" lang="en-US" b="0" i="0" u="none" strike="noStrike" cap="none" normalizeH="0" baseline="0" dirty="0" smtClean="0">
                <a:ln>
                  <a:noFill/>
                </a:ln>
                <a:effectLst/>
                <a:latin typeface="Verdana" pitchFamily="34" charset="0"/>
                <a:ea typeface="Verdana" pitchFamily="34" charset="0"/>
                <a:cs typeface="Verdana" pitchFamily="34" charset="0"/>
              </a:rPr>
              <a:t> de </a:t>
            </a:r>
            <a:r>
              <a:rPr kumimoji="0" lang="en-US" b="0" i="0" u="none" strike="noStrike" cap="none" normalizeH="0" baseline="0" dirty="0" err="1" smtClean="0">
                <a:ln>
                  <a:noFill/>
                </a:ln>
                <a:effectLst/>
                <a:latin typeface="Verdana" pitchFamily="34" charset="0"/>
                <a:ea typeface="Verdana" pitchFamily="34" charset="0"/>
                <a:cs typeface="Verdana" pitchFamily="34" charset="0"/>
              </a:rPr>
              <a:t>sanatate</a:t>
            </a:r>
            <a:r>
              <a:rPr kumimoji="0" lang="en-US" b="0" i="0" u="none" strike="noStrike" cap="none" normalizeH="0" baseline="0" dirty="0" smtClean="0">
                <a:ln>
                  <a:noFill/>
                </a:ln>
                <a:effectLst/>
                <a:latin typeface="Verdana" pitchFamily="34" charset="0"/>
                <a:ea typeface="Verdana" pitchFamily="34" charset="0"/>
                <a:cs typeface="Verdana" pitchFamily="34" charset="0"/>
              </a:rPr>
              <a:t> </a:t>
            </a:r>
            <a:r>
              <a:rPr kumimoji="0" lang="en-US" b="0" i="0" u="none" strike="noStrike" cap="none" normalizeH="0" baseline="0" dirty="0" err="1" smtClean="0">
                <a:ln>
                  <a:noFill/>
                </a:ln>
                <a:effectLst/>
                <a:latin typeface="Verdana" pitchFamily="34" charset="0"/>
                <a:ea typeface="Verdana" pitchFamily="34" charset="0"/>
                <a:cs typeface="Verdana" pitchFamily="34" charset="0"/>
              </a:rPr>
              <a:t>cauzate</a:t>
            </a:r>
            <a:r>
              <a:rPr kumimoji="0" lang="en-US" b="0" i="0" u="none" strike="noStrike" cap="none" normalizeH="0" baseline="0" dirty="0" smtClean="0">
                <a:ln>
                  <a:noFill/>
                </a:ln>
                <a:effectLst/>
                <a:latin typeface="Verdana" pitchFamily="34" charset="0"/>
                <a:ea typeface="Verdana" pitchFamily="34" charset="0"/>
                <a:cs typeface="Verdana" pitchFamily="34" charset="0"/>
              </a:rPr>
              <a:t> de </a:t>
            </a:r>
            <a:r>
              <a:rPr kumimoji="0" lang="en-US" b="0" i="0" u="none" strike="noStrike" cap="none" normalizeH="0" baseline="0" dirty="0" err="1" smtClean="0">
                <a:ln>
                  <a:noFill/>
                </a:ln>
                <a:effectLst/>
                <a:latin typeface="Verdana" pitchFamily="34" charset="0"/>
                <a:ea typeface="Verdana" pitchFamily="34" charset="0"/>
                <a:cs typeface="Verdana" pitchFamily="34" charset="0"/>
              </a:rPr>
              <a:t>poluarea</a:t>
            </a:r>
            <a:r>
              <a:rPr kumimoji="0" lang="en-US" b="0" i="0" u="none" strike="noStrike" cap="none" normalizeH="0" baseline="0" dirty="0" smtClean="0">
                <a:ln>
                  <a:noFill/>
                </a:ln>
                <a:effectLst/>
                <a:latin typeface="Verdana" pitchFamily="34" charset="0"/>
                <a:ea typeface="Verdana" pitchFamily="34" charset="0"/>
                <a:cs typeface="Verdana" pitchFamily="34" charset="0"/>
              </a:rPr>
              <a:t> din </a:t>
            </a:r>
            <a:r>
              <a:rPr kumimoji="0" lang="en-US" b="0" i="0" u="none" strike="noStrike" cap="none" normalizeH="0" baseline="0" dirty="0" err="1" smtClean="0">
                <a:ln>
                  <a:noFill/>
                </a:ln>
                <a:effectLst/>
                <a:latin typeface="Verdana" pitchFamily="34" charset="0"/>
                <a:ea typeface="Verdana" pitchFamily="34" charset="0"/>
                <a:cs typeface="Verdana" pitchFamily="34" charset="0"/>
              </a:rPr>
              <a:t>zona</a:t>
            </a:r>
            <a:r>
              <a:rPr kumimoji="0" lang="en-US" b="0" i="0" u="none" strike="noStrike" cap="none" normalizeH="0" baseline="0" dirty="0" smtClean="0">
                <a:ln>
                  <a:noFill/>
                </a:ln>
                <a:effectLst/>
                <a:latin typeface="Verdana" pitchFamily="34" charset="0"/>
                <a:ea typeface="Verdana" pitchFamily="34" charset="0"/>
                <a:cs typeface="Verdana" pitchFamily="34" charset="0"/>
              </a:rPr>
              <a:t>.</a:t>
            </a:r>
          </a:p>
          <a:p>
            <a:r>
              <a:rPr lang="en-US" dirty="0" smtClean="0">
                <a:solidFill>
                  <a:schemeClr val="bg1"/>
                </a:solidFill>
                <a:latin typeface="Verdana" pitchFamily="34" charset="0"/>
                <a:ea typeface="Verdana" pitchFamily="34" charset="0"/>
                <a:cs typeface="Verdana" pitchFamily="34" charset="0"/>
              </a:rPr>
              <a:t> </a:t>
            </a:r>
            <a:r>
              <a:rPr lang="en-US" dirty="0" smtClean="0">
                <a:latin typeface="Verdana" pitchFamily="34" charset="0"/>
                <a:ea typeface="Verdana" pitchFamily="34" charset="0"/>
                <a:cs typeface="Verdana" pitchFamily="34" charset="0"/>
              </a:rPr>
              <a:t>1. </a:t>
            </a:r>
            <a:r>
              <a:rPr lang="en-US" b="1" dirty="0" err="1" smtClean="0">
                <a:latin typeface="Verdana" pitchFamily="34" charset="0"/>
                <a:ea typeface="Verdana" pitchFamily="34" charset="0"/>
                <a:cs typeface="Verdana" pitchFamily="34" charset="0"/>
              </a:rPr>
              <a:t>Cernobil</a:t>
            </a:r>
            <a:r>
              <a:rPr lang="en-US" b="1" dirty="0" smtClean="0">
                <a:latin typeface="Verdana" pitchFamily="34" charset="0"/>
                <a:ea typeface="Verdana" pitchFamily="34" charset="0"/>
                <a:cs typeface="Verdana" pitchFamily="34" charset="0"/>
              </a:rPr>
              <a:t>, </a:t>
            </a:r>
            <a:r>
              <a:rPr lang="en-US" b="1" i="1" dirty="0" err="1" smtClean="0">
                <a:latin typeface="Verdana" pitchFamily="34" charset="0"/>
                <a:ea typeface="Verdana" pitchFamily="34" charset="0"/>
                <a:cs typeface="Verdana" pitchFamily="34" charset="0"/>
              </a:rPr>
              <a:t>Ucraina</a:t>
            </a:r>
            <a:r>
              <a:rPr lang="en-US" dirty="0" smtClean="0">
                <a:latin typeface="Verdana" pitchFamily="34" charset="0"/>
                <a:ea typeface="Verdana" pitchFamily="34" charset="0"/>
                <a:cs typeface="Verdana" pitchFamily="34" charset="0"/>
              </a:rPr>
              <a:t> - </a:t>
            </a:r>
            <a:r>
              <a:rPr lang="en-US" dirty="0" err="1" smtClean="0">
                <a:latin typeface="Verdana" pitchFamily="34" charset="0"/>
                <a:ea typeface="Verdana" pitchFamily="34" charset="0"/>
                <a:cs typeface="Verdana" pitchFamily="34" charset="0"/>
              </a:rPr>
              <a:t>pe</a:t>
            </a:r>
            <a:r>
              <a:rPr lang="en-US" dirty="0" smtClean="0">
                <a:latin typeface="Verdana" pitchFamily="34" charset="0"/>
                <a:ea typeface="Verdana" pitchFamily="34" charset="0"/>
                <a:cs typeface="Verdana" pitchFamily="34" charset="0"/>
              </a:rPr>
              <a:t> 26 </a:t>
            </a:r>
            <a:r>
              <a:rPr lang="en-US" dirty="0" err="1" smtClean="0">
                <a:latin typeface="Verdana" pitchFamily="34" charset="0"/>
                <a:ea typeface="Verdana" pitchFamily="34" charset="0"/>
                <a:cs typeface="Verdana" pitchFamily="34" charset="0"/>
              </a:rPr>
              <a:t>aprilie</a:t>
            </a:r>
            <a:r>
              <a:rPr lang="en-US" dirty="0" smtClean="0">
                <a:latin typeface="Verdana" pitchFamily="34" charset="0"/>
                <a:ea typeface="Verdana" pitchFamily="34" charset="0"/>
                <a:cs typeface="Verdana" pitchFamily="34" charset="0"/>
              </a:rPr>
              <a:t> 1986 a </a:t>
            </a:r>
            <a:r>
              <a:rPr lang="en-US" dirty="0" err="1" smtClean="0">
                <a:latin typeface="Verdana" pitchFamily="34" charset="0"/>
                <a:ea typeface="Verdana" pitchFamily="34" charset="0"/>
                <a:cs typeface="Verdana" pitchFamily="34" charset="0"/>
              </a:rPr>
              <a:t>avut</a:t>
            </a:r>
            <a:r>
              <a:rPr lang="en-US" dirty="0" smtClean="0">
                <a:latin typeface="Verdana" pitchFamily="34" charset="0"/>
                <a:ea typeface="Verdana" pitchFamily="34" charset="0"/>
                <a:cs typeface="Verdana" pitchFamily="34" charset="0"/>
              </a:rPr>
              <a:t> loc </a:t>
            </a:r>
            <a:r>
              <a:rPr lang="en-US" dirty="0" err="1" smtClean="0">
                <a:latin typeface="Verdana" pitchFamily="34" charset="0"/>
                <a:ea typeface="Verdana" pitchFamily="34" charset="0"/>
                <a:cs typeface="Verdana" pitchFamily="34" charset="0"/>
              </a:rPr>
              <a:t>aici</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cel</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mai</a:t>
            </a:r>
            <a:r>
              <a:rPr lang="en-US" dirty="0" smtClean="0">
                <a:latin typeface="Verdana" pitchFamily="34" charset="0"/>
                <a:ea typeface="Verdana" pitchFamily="34" charset="0"/>
                <a:cs typeface="Verdana" pitchFamily="34" charset="0"/>
              </a:rPr>
              <a:t> mare </a:t>
            </a:r>
            <a:r>
              <a:rPr lang="en-US" dirty="0" err="1" smtClean="0">
                <a:latin typeface="Verdana" pitchFamily="34" charset="0"/>
                <a:ea typeface="Verdana" pitchFamily="34" charset="0"/>
                <a:cs typeface="Verdana" pitchFamily="34" charset="0"/>
              </a:rPr>
              <a:t>dezastru</a:t>
            </a:r>
            <a:r>
              <a:rPr lang="en-US" dirty="0" smtClean="0">
                <a:latin typeface="Verdana" pitchFamily="34" charset="0"/>
                <a:ea typeface="Verdana" pitchFamily="34" charset="0"/>
                <a:cs typeface="Verdana" pitchFamily="34" charset="0"/>
              </a:rPr>
              <a:t> nuclear din </a:t>
            </a:r>
            <a:r>
              <a:rPr lang="en-US" dirty="0" err="1" smtClean="0">
                <a:latin typeface="Verdana" pitchFamily="34" charset="0"/>
                <a:ea typeface="Verdana" pitchFamily="34" charset="0"/>
                <a:cs typeface="Verdana" pitchFamily="34" charset="0"/>
              </a:rPr>
              <a:t>istorie</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provocat</a:t>
            </a:r>
            <a:r>
              <a:rPr lang="en-US" dirty="0" smtClean="0">
                <a:latin typeface="Verdana" pitchFamily="34" charset="0"/>
                <a:ea typeface="Verdana" pitchFamily="34" charset="0"/>
                <a:cs typeface="Verdana" pitchFamily="34" charset="0"/>
              </a:rPr>
              <a:t> de </a:t>
            </a:r>
            <a:r>
              <a:rPr lang="en-US" dirty="0" err="1" smtClean="0">
                <a:latin typeface="Verdana" pitchFamily="34" charset="0"/>
                <a:ea typeface="Verdana" pitchFamily="34" charset="0"/>
                <a:cs typeface="Verdana" pitchFamily="34" charset="0"/>
              </a:rPr>
              <a:t>neglijenta</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autoritatilor</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Numarul</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victimelor</a:t>
            </a:r>
            <a:r>
              <a:rPr lang="en-US" dirty="0" smtClean="0">
                <a:latin typeface="Verdana" pitchFamily="34" charset="0"/>
                <a:ea typeface="Verdana" pitchFamily="34" charset="0"/>
                <a:cs typeface="Verdana" pitchFamily="34" charset="0"/>
              </a:rPr>
              <a:t> care au </a:t>
            </a:r>
            <a:r>
              <a:rPr lang="en-US" dirty="0" err="1" smtClean="0">
                <a:latin typeface="Verdana" pitchFamily="34" charset="0"/>
                <a:ea typeface="Verdana" pitchFamily="34" charset="0"/>
                <a:cs typeface="Verdana" pitchFamily="34" charset="0"/>
              </a:rPr>
              <a:t>murit</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atunci</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si</a:t>
            </a:r>
            <a:r>
              <a:rPr lang="en-US" dirty="0" smtClean="0">
                <a:latin typeface="Verdana" pitchFamily="34" charset="0"/>
                <a:ea typeface="Verdana" pitchFamily="34" charset="0"/>
                <a:cs typeface="Verdana" pitchFamily="34" charset="0"/>
              </a:rPr>
              <a:t> al </a:t>
            </a:r>
            <a:r>
              <a:rPr lang="en-US" dirty="0" err="1" smtClean="0">
                <a:latin typeface="Verdana" pitchFamily="34" charset="0"/>
                <a:ea typeface="Verdana" pitchFamily="34" charset="0"/>
                <a:cs typeface="Verdana" pitchFamily="34" charset="0"/>
              </a:rPr>
              <a:t>celor</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afectati</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pe</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termen</a:t>
            </a:r>
            <a:r>
              <a:rPr lang="en-US" dirty="0" smtClean="0">
                <a:latin typeface="Verdana" pitchFamily="34" charset="0"/>
                <a:ea typeface="Verdana" pitchFamily="34" charset="0"/>
                <a:cs typeface="Verdana" pitchFamily="34" charset="0"/>
              </a:rPr>
              <a:t> lung nu </a:t>
            </a:r>
            <a:r>
              <a:rPr lang="en-US" dirty="0" err="1" smtClean="0">
                <a:latin typeface="Verdana" pitchFamily="34" charset="0"/>
                <a:ea typeface="Verdana" pitchFamily="34" charset="0"/>
                <a:cs typeface="Verdana" pitchFamily="34" charset="0"/>
              </a:rPr>
              <a:t>este</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nici</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astazi</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cunoscut</a:t>
            </a:r>
            <a:r>
              <a:rPr lang="en-US" dirty="0" smtClean="0">
                <a:latin typeface="Verdana" pitchFamily="34" charset="0"/>
                <a:ea typeface="Verdana" pitchFamily="34" charset="0"/>
                <a:cs typeface="Verdana" pitchFamily="34" charset="0"/>
              </a:rPr>
              <a:t> cu </a:t>
            </a:r>
            <a:r>
              <a:rPr lang="en-US" dirty="0" err="1" smtClean="0">
                <a:latin typeface="Verdana" pitchFamily="34" charset="0"/>
                <a:ea typeface="Verdana" pitchFamily="34" charset="0"/>
                <a:cs typeface="Verdana" pitchFamily="34" charset="0"/>
              </a:rPr>
              <a:t>exactitate</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datorita</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secretului</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impus</a:t>
            </a:r>
            <a:r>
              <a:rPr lang="en-US" dirty="0" smtClean="0">
                <a:latin typeface="Verdana" pitchFamily="34" charset="0"/>
                <a:ea typeface="Verdana" pitchFamily="34" charset="0"/>
                <a:cs typeface="Verdana" pitchFamily="34" charset="0"/>
              </a:rPr>
              <a:t> de </a:t>
            </a:r>
            <a:r>
              <a:rPr lang="en-US" dirty="0" err="1" smtClean="0">
                <a:latin typeface="Verdana" pitchFamily="34" charset="0"/>
                <a:ea typeface="Verdana" pitchFamily="34" charset="0"/>
                <a:cs typeface="Verdana" pitchFamily="34" charset="0"/>
              </a:rPr>
              <a:t>autoritatile</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sovietice</a:t>
            </a:r>
            <a:r>
              <a:rPr lang="en-US" dirty="0" smtClean="0">
                <a:latin typeface="Verdana" pitchFamily="34" charset="0"/>
                <a:ea typeface="Verdana" pitchFamily="34" charset="0"/>
                <a:cs typeface="Verdana" pitchFamily="34" charset="0"/>
              </a:rPr>
              <a:t>. </a:t>
            </a:r>
          </a:p>
          <a:p>
            <a:r>
              <a:rPr lang="en-US" dirty="0" smtClean="0">
                <a:latin typeface="Verdana" pitchFamily="34" charset="0"/>
                <a:ea typeface="Verdana" pitchFamily="34" charset="0"/>
                <a:cs typeface="Verdana" pitchFamily="34" charset="0"/>
              </a:rPr>
              <a:t>2. </a:t>
            </a:r>
            <a:r>
              <a:rPr lang="en-US" b="1" dirty="0" err="1" smtClean="0">
                <a:latin typeface="Verdana" pitchFamily="34" charset="0"/>
                <a:ea typeface="Verdana" pitchFamily="34" charset="0"/>
                <a:cs typeface="Verdana" pitchFamily="34" charset="0"/>
              </a:rPr>
              <a:t>Dzerzhinsk</a:t>
            </a:r>
            <a:r>
              <a:rPr lang="en-US" b="1" dirty="0" smtClean="0">
                <a:latin typeface="Verdana" pitchFamily="34" charset="0"/>
                <a:ea typeface="Verdana" pitchFamily="34" charset="0"/>
                <a:cs typeface="Verdana" pitchFamily="34" charset="0"/>
              </a:rPr>
              <a:t>, </a:t>
            </a:r>
            <a:r>
              <a:rPr lang="en-US" b="1" i="1" dirty="0" err="1" smtClean="0">
                <a:latin typeface="Verdana" pitchFamily="34" charset="0"/>
                <a:ea typeface="Verdana" pitchFamily="34" charset="0"/>
                <a:cs typeface="Verdana" pitchFamily="34" charset="0"/>
              </a:rPr>
              <a:t>Rusia</a:t>
            </a:r>
            <a:r>
              <a:rPr lang="en-US" dirty="0" smtClean="0">
                <a:latin typeface="Verdana" pitchFamily="34" charset="0"/>
                <a:ea typeface="Verdana" pitchFamily="34" charset="0"/>
                <a:cs typeface="Verdana" pitchFamily="34" charset="0"/>
              </a:rPr>
              <a:t> - un </a:t>
            </a:r>
            <a:r>
              <a:rPr lang="en-US" dirty="0" err="1" smtClean="0">
                <a:latin typeface="Verdana" pitchFamily="34" charset="0"/>
                <a:ea typeface="Verdana" pitchFamily="34" charset="0"/>
                <a:cs typeface="Verdana" pitchFamily="34" charset="0"/>
              </a:rPr>
              <a:t>centru</a:t>
            </a:r>
            <a:r>
              <a:rPr lang="en-US" dirty="0" smtClean="0">
                <a:latin typeface="Verdana" pitchFamily="34" charset="0"/>
                <a:ea typeface="Verdana" pitchFamily="34" charset="0"/>
                <a:cs typeface="Verdana" pitchFamily="34" charset="0"/>
              </a:rPr>
              <a:t> al </a:t>
            </a:r>
            <a:r>
              <a:rPr lang="en-US" dirty="0" err="1" smtClean="0">
                <a:latin typeface="Verdana" pitchFamily="34" charset="0"/>
                <a:ea typeface="Verdana" pitchFamily="34" charset="0"/>
                <a:cs typeface="Verdana" pitchFamily="34" charset="0"/>
              </a:rPr>
              <a:t>industriei</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chimice</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rusesti</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aici</a:t>
            </a:r>
            <a:r>
              <a:rPr lang="en-US" dirty="0" smtClean="0">
                <a:latin typeface="Verdana" pitchFamily="34" charset="0"/>
                <a:ea typeface="Verdana" pitchFamily="34" charset="0"/>
                <a:cs typeface="Verdana" pitchFamily="34" charset="0"/>
              </a:rPr>
              <a:t> s-au </a:t>
            </a:r>
            <a:r>
              <a:rPr lang="en-US" dirty="0" err="1" smtClean="0">
                <a:latin typeface="Verdana" pitchFamily="34" charset="0"/>
                <a:ea typeface="Verdana" pitchFamily="34" charset="0"/>
                <a:cs typeface="Verdana" pitchFamily="34" charset="0"/>
              </a:rPr>
              <a:t>produs</a:t>
            </a:r>
            <a:r>
              <a:rPr lang="en-US" dirty="0" smtClean="0">
                <a:latin typeface="Verdana" pitchFamily="34" charset="0"/>
                <a:ea typeface="Verdana" pitchFamily="34" charset="0"/>
                <a:cs typeface="Verdana" pitchFamily="34" charset="0"/>
              </a:rPr>
              <a:t> in principal </a:t>
            </a:r>
            <a:r>
              <a:rPr lang="en-US" dirty="0" err="1" smtClean="0">
                <a:latin typeface="Verdana" pitchFamily="34" charset="0"/>
                <a:ea typeface="Verdana" pitchFamily="34" charset="0"/>
                <a:cs typeface="Verdana" pitchFamily="34" charset="0"/>
              </a:rPr>
              <a:t>Sarin</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si</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alte</a:t>
            </a:r>
            <a:r>
              <a:rPr lang="en-US" dirty="0" smtClean="0">
                <a:latin typeface="Verdana" pitchFamily="34" charset="0"/>
                <a:ea typeface="Verdana" pitchFamily="34" charset="0"/>
                <a:cs typeface="Verdana" pitchFamily="34" charset="0"/>
              </a:rPr>
              <a:t> gaze </a:t>
            </a:r>
            <a:r>
              <a:rPr lang="en-US" dirty="0" err="1" smtClean="0">
                <a:latin typeface="Verdana" pitchFamily="34" charset="0"/>
                <a:ea typeface="Verdana" pitchFamily="34" charset="0"/>
                <a:cs typeface="Verdana" pitchFamily="34" charset="0"/>
              </a:rPr>
              <a:t>si</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substante</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toxice</a:t>
            </a:r>
            <a:r>
              <a:rPr lang="en-US" dirty="0" smtClean="0">
                <a:latin typeface="Verdana" pitchFamily="34" charset="0"/>
                <a:ea typeface="Verdana" pitchFamily="34" charset="0"/>
                <a:cs typeface="Verdana" pitchFamily="34" charset="0"/>
              </a:rPr>
              <a:t>, in </a:t>
            </a:r>
            <a:r>
              <a:rPr lang="en-US" dirty="0" err="1" smtClean="0">
                <a:latin typeface="Verdana" pitchFamily="34" charset="0"/>
                <a:ea typeface="Verdana" pitchFamily="34" charset="0"/>
                <a:cs typeface="Verdana" pitchFamily="34" charset="0"/>
              </a:rPr>
              <a:t>perioada</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Razboiului</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Rece</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Intre</a:t>
            </a:r>
            <a:r>
              <a:rPr lang="en-US" dirty="0" smtClean="0">
                <a:latin typeface="Verdana" pitchFamily="34" charset="0"/>
                <a:ea typeface="Verdana" pitchFamily="34" charset="0"/>
                <a:cs typeface="Verdana" pitchFamily="34" charset="0"/>
              </a:rPr>
              <a:t> 1930 - 1998 </a:t>
            </a:r>
            <a:r>
              <a:rPr lang="en-US" dirty="0" err="1" smtClean="0">
                <a:latin typeface="Verdana" pitchFamily="34" charset="0"/>
                <a:ea typeface="Verdana" pitchFamily="34" charset="0"/>
                <a:cs typeface="Verdana" pitchFamily="34" charset="0"/>
              </a:rPr>
              <a:t>aici</a:t>
            </a:r>
            <a:r>
              <a:rPr lang="en-US" dirty="0" smtClean="0">
                <a:latin typeface="Verdana" pitchFamily="34" charset="0"/>
                <a:ea typeface="Verdana" pitchFamily="34" charset="0"/>
                <a:cs typeface="Verdana" pitchFamily="34" charset="0"/>
              </a:rPr>
              <a:t> au </a:t>
            </a:r>
            <a:r>
              <a:rPr lang="en-US" dirty="0" err="1" smtClean="0">
                <a:latin typeface="Verdana" pitchFamily="34" charset="0"/>
                <a:ea typeface="Verdana" pitchFamily="34" charset="0"/>
                <a:cs typeface="Verdana" pitchFamily="34" charset="0"/>
              </a:rPr>
              <a:t>fost</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aruncate</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peste</a:t>
            </a:r>
            <a:r>
              <a:rPr lang="en-US" dirty="0" smtClean="0">
                <a:latin typeface="Verdana" pitchFamily="34" charset="0"/>
                <a:ea typeface="Verdana" pitchFamily="34" charset="0"/>
                <a:cs typeface="Verdana" pitchFamily="34" charset="0"/>
              </a:rPr>
              <a:t> 300.000 tone </a:t>
            </a:r>
            <a:r>
              <a:rPr lang="en-US" dirty="0" err="1" smtClean="0">
                <a:latin typeface="Verdana" pitchFamily="34" charset="0"/>
                <a:ea typeface="Verdana" pitchFamily="34" charset="0"/>
                <a:cs typeface="Verdana" pitchFamily="34" charset="0"/>
              </a:rPr>
              <a:t>deseuri</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chimice</a:t>
            </a:r>
            <a:r>
              <a:rPr lang="en-US" dirty="0" smtClean="0">
                <a:latin typeface="Verdana" pitchFamily="34" charset="0"/>
                <a:ea typeface="Verdana" pitchFamily="34" charset="0"/>
                <a:cs typeface="Verdana" pitchFamily="34" charset="0"/>
              </a:rPr>
              <a:t>, care au </a:t>
            </a:r>
            <a:r>
              <a:rPr lang="en-US" dirty="0" err="1" smtClean="0">
                <a:latin typeface="Verdana" pitchFamily="34" charset="0"/>
                <a:ea typeface="Verdana" pitchFamily="34" charset="0"/>
                <a:cs typeface="Verdana" pitchFamily="34" charset="0"/>
              </a:rPr>
              <a:t>distrus</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iremediabil</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zona</a:t>
            </a:r>
            <a:r>
              <a:rPr lang="en-US" dirty="0" smtClean="0">
                <a:latin typeface="Verdana" pitchFamily="34" charset="0"/>
                <a:ea typeface="Verdana" pitchFamily="34" charset="0"/>
                <a:cs typeface="Verdana" pitchFamily="34" charset="0"/>
              </a:rPr>
              <a:t>. </a:t>
            </a:r>
          </a:p>
          <a:p>
            <a:r>
              <a:rPr lang="en-US" dirty="0" smtClean="0">
                <a:latin typeface="Verdana" pitchFamily="34" charset="0"/>
                <a:ea typeface="Verdana" pitchFamily="34" charset="0"/>
                <a:cs typeface="Verdana" pitchFamily="34" charset="0"/>
              </a:rPr>
              <a:t>3. </a:t>
            </a:r>
            <a:r>
              <a:rPr lang="en-US" b="1" dirty="0" err="1" smtClean="0">
                <a:latin typeface="Verdana" pitchFamily="34" charset="0"/>
                <a:ea typeface="Verdana" pitchFamily="34" charset="0"/>
                <a:cs typeface="Verdana" pitchFamily="34" charset="0"/>
              </a:rPr>
              <a:t>Haina</a:t>
            </a:r>
            <a:r>
              <a:rPr lang="en-US" b="1" dirty="0" smtClean="0">
                <a:latin typeface="Verdana" pitchFamily="34" charset="0"/>
                <a:ea typeface="Verdana" pitchFamily="34" charset="0"/>
                <a:cs typeface="Verdana" pitchFamily="34" charset="0"/>
              </a:rPr>
              <a:t>, </a:t>
            </a:r>
            <a:r>
              <a:rPr lang="en-US" b="1" i="1" dirty="0" err="1" smtClean="0">
                <a:latin typeface="Verdana" pitchFamily="34" charset="0"/>
                <a:ea typeface="Verdana" pitchFamily="34" charset="0"/>
                <a:cs typeface="Verdana" pitchFamily="34" charset="0"/>
              </a:rPr>
              <a:t>Republica</a:t>
            </a:r>
            <a:r>
              <a:rPr lang="en-US" b="1" i="1" dirty="0" smtClean="0">
                <a:latin typeface="Verdana" pitchFamily="34" charset="0"/>
                <a:ea typeface="Verdana" pitchFamily="34" charset="0"/>
                <a:cs typeface="Verdana" pitchFamily="34" charset="0"/>
              </a:rPr>
              <a:t> </a:t>
            </a:r>
            <a:r>
              <a:rPr lang="en-US" b="1" i="1" dirty="0" err="1" smtClean="0">
                <a:latin typeface="Verdana" pitchFamily="34" charset="0"/>
                <a:ea typeface="Verdana" pitchFamily="34" charset="0"/>
                <a:cs typeface="Verdana" pitchFamily="34" charset="0"/>
              </a:rPr>
              <a:t>Dominicana</a:t>
            </a:r>
            <a:r>
              <a:rPr lang="en-US" dirty="0" smtClean="0">
                <a:latin typeface="Verdana" pitchFamily="34" charset="0"/>
                <a:ea typeface="Verdana" pitchFamily="34" charset="0"/>
                <a:cs typeface="Verdana" pitchFamily="34" charset="0"/>
              </a:rPr>
              <a:t> : o </a:t>
            </a:r>
            <a:r>
              <a:rPr lang="en-US" dirty="0" err="1" smtClean="0">
                <a:latin typeface="Verdana" pitchFamily="34" charset="0"/>
                <a:ea typeface="Verdana" pitchFamily="34" charset="0"/>
                <a:cs typeface="Verdana" pitchFamily="34" charset="0"/>
              </a:rPr>
              <a:t>zona</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urbana</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puternic</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poluata</a:t>
            </a:r>
            <a:r>
              <a:rPr lang="en-US" dirty="0" smtClean="0">
                <a:latin typeface="Verdana" pitchFamily="34" charset="0"/>
                <a:ea typeface="Verdana" pitchFamily="34" charset="0"/>
                <a:cs typeface="Verdana" pitchFamily="34" charset="0"/>
              </a:rPr>
              <a:t> cu plumb </a:t>
            </a:r>
            <a:r>
              <a:rPr lang="en-US" dirty="0" err="1" smtClean="0">
                <a:latin typeface="Verdana" pitchFamily="34" charset="0"/>
                <a:ea typeface="Verdana" pitchFamily="34" charset="0"/>
                <a:cs typeface="Verdana" pitchFamily="34" charset="0"/>
              </a:rPr>
              <a:t>datorita</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unei</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fabrici</a:t>
            </a:r>
            <a:r>
              <a:rPr lang="en-US" dirty="0" smtClean="0">
                <a:latin typeface="Verdana" pitchFamily="34" charset="0"/>
                <a:ea typeface="Verdana" pitchFamily="34" charset="0"/>
                <a:cs typeface="Verdana" pitchFamily="34" charset="0"/>
              </a:rPr>
              <a:t> de </a:t>
            </a:r>
            <a:r>
              <a:rPr lang="en-US" dirty="0" err="1" smtClean="0">
                <a:latin typeface="Verdana" pitchFamily="34" charset="0"/>
                <a:ea typeface="Verdana" pitchFamily="34" charset="0"/>
                <a:cs typeface="Verdana" pitchFamily="34" charset="0"/>
              </a:rPr>
              <a:t>reciclare</a:t>
            </a:r>
            <a:r>
              <a:rPr lang="en-US" dirty="0" smtClean="0">
                <a:latin typeface="Verdana" pitchFamily="34" charset="0"/>
                <a:ea typeface="Verdana" pitchFamily="34" charset="0"/>
                <a:cs typeface="Verdana" pitchFamily="34" charset="0"/>
              </a:rPr>
              <a:t> a </a:t>
            </a:r>
            <a:r>
              <a:rPr lang="en-US" dirty="0" err="1" smtClean="0">
                <a:latin typeface="Verdana" pitchFamily="34" charset="0"/>
                <a:ea typeface="Verdana" pitchFamily="34" charset="0"/>
                <a:cs typeface="Verdana" pitchFamily="34" charset="0"/>
              </a:rPr>
              <a:t>bateriilor</a:t>
            </a:r>
            <a:r>
              <a:rPr lang="en-US" dirty="0" smtClean="0">
                <a:latin typeface="Verdana" pitchFamily="34" charset="0"/>
                <a:ea typeface="Verdana" pitchFamily="34" charset="0"/>
                <a:cs typeface="Verdana" pitchFamily="34" charset="0"/>
              </a:rPr>
              <a:t> de </a:t>
            </a:r>
            <a:r>
              <a:rPr lang="en-US" dirty="0" err="1" smtClean="0">
                <a:latin typeface="Verdana" pitchFamily="34" charset="0"/>
                <a:ea typeface="Verdana" pitchFamily="34" charset="0"/>
                <a:cs typeface="Verdana" pitchFamily="34" charset="0"/>
              </a:rPr>
              <a:t>masina</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acum</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inchisa</a:t>
            </a:r>
            <a:r>
              <a:rPr lang="en-US" dirty="0" smtClean="0">
                <a:latin typeface="Verdana" pitchFamily="34" charset="0"/>
                <a:ea typeface="Verdana" pitchFamily="34" charset="0"/>
                <a:cs typeface="Verdana" pitchFamily="34" charset="0"/>
              </a:rPr>
              <a:t>.</a:t>
            </a:r>
          </a:p>
          <a:p>
            <a:r>
              <a:rPr lang="en-US" dirty="0" smtClean="0">
                <a:latin typeface="Verdana" pitchFamily="34" charset="0"/>
                <a:ea typeface="Verdana" pitchFamily="34" charset="0"/>
                <a:cs typeface="Verdana" pitchFamily="34" charset="0"/>
              </a:rPr>
              <a:t>4. </a:t>
            </a:r>
            <a:r>
              <a:rPr lang="en-US" b="1" dirty="0" err="1" smtClean="0">
                <a:latin typeface="Verdana" pitchFamily="34" charset="0"/>
                <a:ea typeface="Verdana" pitchFamily="34" charset="0"/>
                <a:cs typeface="Verdana" pitchFamily="34" charset="0"/>
              </a:rPr>
              <a:t>Kabwe</a:t>
            </a:r>
            <a:r>
              <a:rPr lang="en-US" b="1" dirty="0" smtClean="0">
                <a:latin typeface="Verdana" pitchFamily="34" charset="0"/>
                <a:ea typeface="Verdana" pitchFamily="34" charset="0"/>
                <a:cs typeface="Verdana" pitchFamily="34" charset="0"/>
              </a:rPr>
              <a:t>, </a:t>
            </a:r>
            <a:r>
              <a:rPr lang="en-US" b="1" i="1" dirty="0" smtClean="0">
                <a:latin typeface="Verdana" pitchFamily="34" charset="0"/>
                <a:ea typeface="Verdana" pitchFamily="34" charset="0"/>
                <a:cs typeface="Verdana" pitchFamily="34" charset="0"/>
              </a:rPr>
              <a:t>Zambia</a:t>
            </a:r>
            <a:r>
              <a:rPr lang="en-US" dirty="0" smtClean="0">
                <a:latin typeface="Verdana" pitchFamily="34" charset="0"/>
                <a:ea typeface="Verdana" pitchFamily="34" charset="0"/>
                <a:cs typeface="Verdana" pitchFamily="34" charset="0"/>
              </a:rPr>
              <a:t> - </a:t>
            </a:r>
            <a:r>
              <a:rPr lang="en-US" dirty="0" err="1" smtClean="0">
                <a:latin typeface="Verdana" pitchFamily="34" charset="0"/>
                <a:ea typeface="Verdana" pitchFamily="34" charset="0"/>
                <a:cs typeface="Verdana" pitchFamily="34" charset="0"/>
              </a:rPr>
              <a:t>cel</a:t>
            </a:r>
            <a:r>
              <a:rPr lang="en-US" dirty="0" smtClean="0">
                <a:latin typeface="Verdana" pitchFamily="34" charset="0"/>
                <a:ea typeface="Verdana" pitchFamily="34" charset="0"/>
                <a:cs typeface="Verdana" pitchFamily="34" charset="0"/>
              </a:rPr>
              <a:t> de al </a:t>
            </a:r>
            <a:r>
              <a:rPr lang="en-US" dirty="0" err="1" smtClean="0">
                <a:latin typeface="Verdana" pitchFamily="34" charset="0"/>
                <a:ea typeface="Verdana" pitchFamily="34" charset="0"/>
                <a:cs typeface="Verdana" pitchFamily="34" charset="0"/>
              </a:rPr>
              <a:t>doilea</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oras</a:t>
            </a:r>
            <a:r>
              <a:rPr lang="en-US" dirty="0" smtClean="0">
                <a:latin typeface="Verdana" pitchFamily="34" charset="0"/>
                <a:ea typeface="Verdana" pitchFamily="34" charset="0"/>
                <a:cs typeface="Verdana" pitchFamily="34" charset="0"/>
              </a:rPr>
              <a:t> ca </a:t>
            </a:r>
            <a:r>
              <a:rPr lang="en-US" dirty="0" err="1" smtClean="0">
                <a:latin typeface="Verdana" pitchFamily="34" charset="0"/>
                <a:ea typeface="Verdana" pitchFamily="34" charset="0"/>
                <a:cs typeface="Verdana" pitchFamily="34" charset="0"/>
              </a:rPr>
              <a:t>marime</a:t>
            </a:r>
            <a:r>
              <a:rPr lang="en-US" dirty="0" smtClean="0">
                <a:latin typeface="Verdana" pitchFamily="34" charset="0"/>
                <a:ea typeface="Verdana" pitchFamily="34" charset="0"/>
                <a:cs typeface="Verdana" pitchFamily="34" charset="0"/>
              </a:rPr>
              <a:t> din </a:t>
            </a:r>
            <a:r>
              <a:rPr lang="en-US" dirty="0" err="1" smtClean="0">
                <a:latin typeface="Verdana" pitchFamily="34" charset="0"/>
                <a:ea typeface="Verdana" pitchFamily="34" charset="0"/>
                <a:cs typeface="Verdana" pitchFamily="34" charset="0"/>
              </a:rPr>
              <a:t>tara</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este</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poluat</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puternic</a:t>
            </a:r>
            <a:r>
              <a:rPr lang="en-US" dirty="0" smtClean="0">
                <a:latin typeface="Verdana" pitchFamily="34" charset="0"/>
                <a:ea typeface="Verdana" pitchFamily="34" charset="0"/>
                <a:cs typeface="Verdana" pitchFamily="34" charset="0"/>
              </a:rPr>
              <a:t> cu plumb din </a:t>
            </a:r>
            <a:r>
              <a:rPr lang="en-US" dirty="0" err="1" smtClean="0">
                <a:latin typeface="Verdana" pitchFamily="34" charset="0"/>
                <a:ea typeface="Verdana" pitchFamily="34" charset="0"/>
                <a:cs typeface="Verdana" pitchFamily="34" charset="0"/>
              </a:rPr>
              <a:t>cauza</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industriei</a:t>
            </a:r>
            <a:r>
              <a:rPr lang="en-US" dirty="0" smtClean="0">
                <a:latin typeface="Verdana" pitchFamily="34" charset="0"/>
                <a:ea typeface="Verdana" pitchFamily="34" charset="0"/>
                <a:cs typeface="Verdana" pitchFamily="34" charset="0"/>
              </a:rPr>
              <a:t> de </a:t>
            </a:r>
            <a:r>
              <a:rPr lang="en-US" dirty="0" err="1" smtClean="0">
                <a:latin typeface="Verdana" pitchFamily="34" charset="0"/>
                <a:ea typeface="Verdana" pitchFamily="34" charset="0"/>
                <a:cs typeface="Verdana" pitchFamily="34" charset="0"/>
              </a:rPr>
              <a:t>minerit</a:t>
            </a:r>
            <a:r>
              <a:rPr lang="en-US" dirty="0" smtClean="0">
                <a:latin typeface="Verdana" pitchFamily="34" charset="0"/>
                <a:ea typeface="Verdana" pitchFamily="34" charset="0"/>
                <a:cs typeface="Verdana" pitchFamily="34" charset="0"/>
              </a:rPr>
              <a:t>.</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Verdana" pitchFamily="34" charset="0"/>
              <a:ea typeface="Verdana" pitchFamily="34" charset="0"/>
              <a:cs typeface="Verdana" pitchFamily="34" charset="0"/>
            </a:endParaRP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609600"/>
            <a:ext cx="8915400" cy="4247317"/>
          </a:xfrm>
          <a:prstGeom prst="rect">
            <a:avLst/>
          </a:prstGeom>
        </p:spPr>
        <p:txBody>
          <a:bodyPr wrap="square">
            <a:spAutoFit/>
          </a:bodyPr>
          <a:lstStyle/>
          <a:p>
            <a:endParaRPr lang="en-US" dirty="0" smtClean="0">
              <a:latin typeface="Verdana" pitchFamily="34" charset="0"/>
              <a:ea typeface="Verdana" pitchFamily="34" charset="0"/>
              <a:cs typeface="Verdana" pitchFamily="34" charset="0"/>
            </a:endParaRPr>
          </a:p>
          <a:p>
            <a:r>
              <a:rPr lang="en-US" dirty="0" smtClean="0">
                <a:latin typeface="Verdana" pitchFamily="34" charset="0"/>
                <a:ea typeface="Verdana" pitchFamily="34" charset="0"/>
                <a:cs typeface="Verdana" pitchFamily="34" charset="0"/>
              </a:rPr>
              <a:t>5. </a:t>
            </a:r>
            <a:r>
              <a:rPr lang="en-US" b="1" dirty="0" smtClean="0">
                <a:latin typeface="Verdana" pitchFamily="34" charset="0"/>
                <a:ea typeface="Verdana" pitchFamily="34" charset="0"/>
                <a:cs typeface="Verdana" pitchFamily="34" charset="0"/>
              </a:rPr>
              <a:t>La </a:t>
            </a:r>
            <a:r>
              <a:rPr lang="en-US" b="1" dirty="0" err="1" smtClean="0">
                <a:latin typeface="Verdana" pitchFamily="34" charset="0"/>
                <a:ea typeface="Verdana" pitchFamily="34" charset="0"/>
                <a:cs typeface="Verdana" pitchFamily="34" charset="0"/>
              </a:rPr>
              <a:t>Oroya</a:t>
            </a:r>
            <a:r>
              <a:rPr lang="en-US" b="1" dirty="0" smtClean="0">
                <a:latin typeface="Verdana" pitchFamily="34" charset="0"/>
                <a:ea typeface="Verdana" pitchFamily="34" charset="0"/>
                <a:cs typeface="Verdana" pitchFamily="34" charset="0"/>
              </a:rPr>
              <a:t>, </a:t>
            </a:r>
            <a:r>
              <a:rPr lang="en-US" b="1" i="1" dirty="0" smtClean="0">
                <a:latin typeface="Verdana" pitchFamily="34" charset="0"/>
                <a:ea typeface="Verdana" pitchFamily="34" charset="0"/>
                <a:cs typeface="Verdana" pitchFamily="34" charset="0"/>
              </a:rPr>
              <a:t>Peru</a:t>
            </a:r>
            <a:r>
              <a:rPr lang="en-US" dirty="0" smtClean="0">
                <a:latin typeface="Verdana" pitchFamily="34" charset="0"/>
                <a:ea typeface="Verdana" pitchFamily="34" charset="0"/>
                <a:cs typeface="Verdana" pitchFamily="34" charset="0"/>
              </a:rPr>
              <a:t> - </a:t>
            </a:r>
            <a:r>
              <a:rPr lang="en-US" dirty="0" err="1" smtClean="0">
                <a:latin typeface="Verdana" pitchFamily="34" charset="0"/>
                <a:ea typeface="Verdana" pitchFamily="34" charset="0"/>
                <a:cs typeface="Verdana" pitchFamily="34" charset="0"/>
              </a:rPr>
              <a:t>orasul</a:t>
            </a:r>
            <a:r>
              <a:rPr lang="en-US" dirty="0" smtClean="0">
                <a:latin typeface="Verdana" pitchFamily="34" charset="0"/>
                <a:ea typeface="Verdana" pitchFamily="34" charset="0"/>
                <a:cs typeface="Verdana" pitchFamily="34" charset="0"/>
              </a:rPr>
              <a:t> a </a:t>
            </a:r>
            <a:r>
              <a:rPr lang="en-US" dirty="0" err="1" smtClean="0">
                <a:latin typeface="Verdana" pitchFamily="34" charset="0"/>
                <a:ea typeface="Verdana" pitchFamily="34" charset="0"/>
                <a:cs typeface="Verdana" pitchFamily="34" charset="0"/>
              </a:rPr>
              <a:t>fost</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contaminat</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si</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practic</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distrus</a:t>
            </a:r>
            <a:r>
              <a:rPr lang="en-US" dirty="0" smtClean="0">
                <a:latin typeface="Verdana" pitchFamily="34" charset="0"/>
                <a:ea typeface="Verdana" pitchFamily="34" charset="0"/>
                <a:cs typeface="Verdana" pitchFamily="34" charset="0"/>
              </a:rPr>
              <a:t> din </a:t>
            </a:r>
            <a:r>
              <a:rPr lang="en-US" dirty="0" err="1" smtClean="0">
                <a:latin typeface="Verdana" pitchFamily="34" charset="0"/>
                <a:ea typeface="Verdana" pitchFamily="34" charset="0"/>
                <a:cs typeface="Verdana" pitchFamily="34" charset="0"/>
              </a:rPr>
              <a:t>punct</a:t>
            </a:r>
            <a:r>
              <a:rPr lang="en-US" dirty="0" smtClean="0">
                <a:latin typeface="Verdana" pitchFamily="34" charset="0"/>
                <a:ea typeface="Verdana" pitchFamily="34" charset="0"/>
                <a:cs typeface="Verdana" pitchFamily="34" charset="0"/>
              </a:rPr>
              <a:t> de </a:t>
            </a:r>
            <a:r>
              <a:rPr lang="en-US" dirty="0" err="1" smtClean="0">
                <a:latin typeface="Verdana" pitchFamily="34" charset="0"/>
                <a:ea typeface="Verdana" pitchFamily="34" charset="0"/>
                <a:cs typeface="Verdana" pitchFamily="34" charset="0"/>
              </a:rPr>
              <a:t>vedere</a:t>
            </a:r>
            <a:r>
              <a:rPr lang="en-US" dirty="0" smtClean="0">
                <a:latin typeface="Verdana" pitchFamily="34" charset="0"/>
                <a:ea typeface="Verdana" pitchFamily="34" charset="0"/>
                <a:cs typeface="Verdana" pitchFamily="34" charset="0"/>
              </a:rPr>
              <a:t> ecologic cu plumb, </a:t>
            </a:r>
            <a:r>
              <a:rPr lang="en-US" dirty="0" err="1" smtClean="0">
                <a:latin typeface="Verdana" pitchFamily="34" charset="0"/>
                <a:ea typeface="Verdana" pitchFamily="34" charset="0"/>
                <a:cs typeface="Verdana" pitchFamily="34" charset="0"/>
              </a:rPr>
              <a:t>cupru</a:t>
            </a:r>
            <a:r>
              <a:rPr lang="en-US" dirty="0" smtClean="0">
                <a:latin typeface="Verdana" pitchFamily="34" charset="0"/>
                <a:ea typeface="Verdana" pitchFamily="34" charset="0"/>
                <a:cs typeface="Verdana" pitchFamily="34" charset="0"/>
              </a:rPr>
              <a:t>, zinc </a:t>
            </a:r>
            <a:r>
              <a:rPr lang="en-US" dirty="0" err="1" smtClean="0">
                <a:latin typeface="Verdana" pitchFamily="34" charset="0"/>
                <a:ea typeface="Verdana" pitchFamily="34" charset="0"/>
                <a:cs typeface="Verdana" pitchFamily="34" charset="0"/>
              </a:rPr>
              <a:t>si</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sulf</a:t>
            </a:r>
            <a:r>
              <a:rPr lang="en-US" dirty="0" smtClean="0">
                <a:latin typeface="Verdana" pitchFamily="34" charset="0"/>
                <a:ea typeface="Verdana" pitchFamily="34" charset="0"/>
                <a:cs typeface="Verdana" pitchFamily="34" charset="0"/>
              </a:rPr>
              <a:t>, din </a:t>
            </a:r>
            <a:r>
              <a:rPr lang="en-US" dirty="0" err="1" smtClean="0">
                <a:latin typeface="Verdana" pitchFamily="34" charset="0"/>
                <a:ea typeface="Verdana" pitchFamily="34" charset="0"/>
                <a:cs typeface="Verdana" pitchFamily="34" charset="0"/>
              </a:rPr>
              <a:t>cauza</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mineritului</a:t>
            </a:r>
            <a:endParaRPr lang="en-US" dirty="0" smtClean="0">
              <a:latin typeface="Verdana" pitchFamily="34" charset="0"/>
              <a:ea typeface="Verdana" pitchFamily="34" charset="0"/>
              <a:cs typeface="Verdana" pitchFamily="34" charset="0"/>
            </a:endParaRPr>
          </a:p>
          <a:p>
            <a:r>
              <a:rPr lang="en-US" dirty="0" smtClean="0">
                <a:latin typeface="Verdana" pitchFamily="34" charset="0"/>
                <a:ea typeface="Verdana" pitchFamily="34" charset="0"/>
                <a:cs typeface="Verdana" pitchFamily="34" charset="0"/>
              </a:rPr>
              <a:t>6. </a:t>
            </a:r>
            <a:r>
              <a:rPr lang="en-US" b="1" dirty="0" err="1" smtClean="0">
                <a:latin typeface="Verdana" pitchFamily="34" charset="0"/>
                <a:ea typeface="Verdana" pitchFamily="34" charset="0"/>
                <a:cs typeface="Verdana" pitchFamily="34" charset="0"/>
              </a:rPr>
              <a:t>Linfen</a:t>
            </a:r>
            <a:r>
              <a:rPr lang="en-US" b="1" dirty="0" smtClean="0">
                <a:latin typeface="Verdana" pitchFamily="34" charset="0"/>
                <a:ea typeface="Verdana" pitchFamily="34" charset="0"/>
                <a:cs typeface="Verdana" pitchFamily="34" charset="0"/>
              </a:rPr>
              <a:t>, </a:t>
            </a:r>
            <a:r>
              <a:rPr lang="en-US" b="1" i="1" dirty="0" smtClean="0">
                <a:latin typeface="Verdana" pitchFamily="34" charset="0"/>
                <a:ea typeface="Verdana" pitchFamily="34" charset="0"/>
                <a:cs typeface="Verdana" pitchFamily="34" charset="0"/>
              </a:rPr>
              <a:t>China</a:t>
            </a:r>
            <a:r>
              <a:rPr lang="en-US" i="1" dirty="0" smtClean="0">
                <a:latin typeface="Verdana" pitchFamily="34" charset="0"/>
                <a:ea typeface="Verdana" pitchFamily="34" charset="0"/>
                <a:cs typeface="Verdana" pitchFamily="34" charset="0"/>
              </a:rPr>
              <a:t> </a:t>
            </a:r>
            <a:r>
              <a:rPr lang="en-US" dirty="0" smtClean="0">
                <a:latin typeface="Verdana" pitchFamily="34" charset="0"/>
                <a:ea typeface="Verdana" pitchFamily="34" charset="0"/>
                <a:cs typeface="Verdana" pitchFamily="34" charset="0"/>
              </a:rPr>
              <a:t>- o </a:t>
            </a:r>
            <a:r>
              <a:rPr lang="en-US" dirty="0" err="1" smtClean="0">
                <a:latin typeface="Verdana" pitchFamily="34" charset="0"/>
                <a:ea typeface="Verdana" pitchFamily="34" charset="0"/>
                <a:cs typeface="Verdana" pitchFamily="34" charset="0"/>
              </a:rPr>
              <a:t>zona</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puternic</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industrializata</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si</a:t>
            </a:r>
            <a:r>
              <a:rPr lang="en-US" dirty="0" smtClean="0">
                <a:latin typeface="Verdana" pitchFamily="34" charset="0"/>
                <a:ea typeface="Verdana" pitchFamily="34" charset="0"/>
                <a:cs typeface="Verdana" pitchFamily="34" charset="0"/>
              </a:rPr>
              <a:t> ca </a:t>
            </a:r>
            <a:r>
              <a:rPr lang="en-US" dirty="0" err="1" smtClean="0">
                <a:latin typeface="Verdana" pitchFamily="34" charset="0"/>
                <a:ea typeface="Verdana" pitchFamily="34" charset="0"/>
                <a:cs typeface="Verdana" pitchFamily="34" charset="0"/>
              </a:rPr>
              <a:t>atare</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poluata</a:t>
            </a:r>
            <a:r>
              <a:rPr lang="en-US" dirty="0" smtClean="0">
                <a:latin typeface="Verdana" pitchFamily="34" charset="0"/>
                <a:ea typeface="Verdana" pitchFamily="34" charset="0"/>
                <a:cs typeface="Verdana" pitchFamily="34" charset="0"/>
              </a:rPr>
              <a:t>, la </a:t>
            </a:r>
            <a:r>
              <a:rPr lang="en-US" dirty="0" err="1" smtClean="0">
                <a:latin typeface="Verdana" pitchFamily="34" charset="0"/>
                <a:ea typeface="Verdana" pitchFamily="34" charset="0"/>
                <a:cs typeface="Verdana" pitchFamily="34" charset="0"/>
              </a:rPr>
              <a:t>nivelul</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solului</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aerului</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si</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apelor</a:t>
            </a:r>
            <a:r>
              <a:rPr lang="en-US" dirty="0" smtClean="0">
                <a:latin typeface="Verdana" pitchFamily="34" charset="0"/>
                <a:ea typeface="Verdana" pitchFamily="34" charset="0"/>
                <a:cs typeface="Verdana" pitchFamily="34" charset="0"/>
              </a:rPr>
              <a:t>, in principal din </a:t>
            </a:r>
            <a:r>
              <a:rPr lang="en-US" dirty="0" err="1" smtClean="0">
                <a:latin typeface="Verdana" pitchFamily="34" charset="0"/>
                <a:ea typeface="Verdana" pitchFamily="34" charset="0"/>
                <a:cs typeface="Verdana" pitchFamily="34" charset="0"/>
              </a:rPr>
              <a:t>cauza</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fabricilor</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siderurgice</a:t>
            </a:r>
            <a:r>
              <a:rPr lang="en-US" dirty="0" smtClean="0">
                <a:latin typeface="Verdana" pitchFamily="34" charset="0"/>
                <a:ea typeface="Verdana" pitchFamily="34" charset="0"/>
                <a:cs typeface="Verdana" pitchFamily="34" charset="0"/>
              </a:rPr>
              <a:t>.</a:t>
            </a:r>
            <a:r>
              <a:rPr lang="en-US" dirty="0" smtClean="0"/>
              <a:t> </a:t>
            </a:r>
            <a:r>
              <a:rPr lang="en-US" dirty="0" smtClean="0">
                <a:latin typeface="Verdana" pitchFamily="34" charset="0"/>
                <a:ea typeface="Verdana" pitchFamily="34" charset="0"/>
                <a:cs typeface="Verdana" pitchFamily="34" charset="0"/>
              </a:rPr>
              <a:t>7. </a:t>
            </a:r>
            <a:r>
              <a:rPr lang="en-US" b="1" dirty="0" err="1" smtClean="0">
                <a:latin typeface="Verdana" pitchFamily="34" charset="0"/>
                <a:ea typeface="Verdana" pitchFamily="34" charset="0"/>
                <a:cs typeface="Verdana" pitchFamily="34" charset="0"/>
              </a:rPr>
              <a:t>Maiuu</a:t>
            </a:r>
            <a:r>
              <a:rPr lang="en-US" b="1" dirty="0" smtClean="0">
                <a:latin typeface="Verdana" pitchFamily="34" charset="0"/>
                <a:ea typeface="Verdana" pitchFamily="34" charset="0"/>
                <a:cs typeface="Verdana" pitchFamily="34" charset="0"/>
              </a:rPr>
              <a:t> </a:t>
            </a:r>
            <a:r>
              <a:rPr lang="en-US" b="1" dirty="0" err="1" smtClean="0">
                <a:latin typeface="Verdana" pitchFamily="34" charset="0"/>
                <a:ea typeface="Verdana" pitchFamily="34" charset="0"/>
                <a:cs typeface="Verdana" pitchFamily="34" charset="0"/>
              </a:rPr>
              <a:t>Suu</a:t>
            </a:r>
            <a:r>
              <a:rPr lang="en-US" b="1" dirty="0" smtClean="0">
                <a:latin typeface="Verdana" pitchFamily="34" charset="0"/>
                <a:ea typeface="Verdana" pitchFamily="34" charset="0"/>
                <a:cs typeface="Verdana" pitchFamily="34" charset="0"/>
              </a:rPr>
              <a:t>, </a:t>
            </a:r>
            <a:r>
              <a:rPr lang="en-US" b="1" i="1" dirty="0" err="1" smtClean="0">
                <a:latin typeface="Verdana" pitchFamily="34" charset="0"/>
                <a:ea typeface="Verdana" pitchFamily="34" charset="0"/>
                <a:cs typeface="Verdana" pitchFamily="34" charset="0"/>
              </a:rPr>
              <a:t>Kirghistan</a:t>
            </a:r>
            <a:r>
              <a:rPr lang="en-US" dirty="0" smtClean="0">
                <a:latin typeface="Verdana" pitchFamily="34" charset="0"/>
                <a:ea typeface="Verdana" pitchFamily="34" charset="0"/>
                <a:cs typeface="Verdana" pitchFamily="34" charset="0"/>
              </a:rPr>
              <a:t> - </a:t>
            </a:r>
            <a:r>
              <a:rPr lang="en-US" dirty="0" err="1" smtClean="0">
                <a:latin typeface="Verdana" pitchFamily="34" charset="0"/>
                <a:ea typeface="Verdana" pitchFamily="34" charset="0"/>
                <a:cs typeface="Verdana" pitchFamily="34" charset="0"/>
              </a:rPr>
              <a:t>orasul</a:t>
            </a:r>
            <a:r>
              <a:rPr lang="en-US" dirty="0" smtClean="0">
                <a:latin typeface="Verdana" pitchFamily="34" charset="0"/>
                <a:ea typeface="Verdana" pitchFamily="34" charset="0"/>
                <a:cs typeface="Verdana" pitchFamily="34" charset="0"/>
              </a:rPr>
              <a:t> de </a:t>
            </a:r>
            <a:r>
              <a:rPr lang="en-US" dirty="0" err="1" smtClean="0">
                <a:latin typeface="Verdana" pitchFamily="34" charset="0"/>
                <a:ea typeface="Verdana" pitchFamily="34" charset="0"/>
                <a:cs typeface="Verdana" pitchFamily="34" charset="0"/>
              </a:rPr>
              <a:t>langa</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fostul</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centru</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sovietic</a:t>
            </a:r>
            <a:r>
              <a:rPr lang="en-US" dirty="0" smtClean="0">
                <a:latin typeface="Verdana" pitchFamily="34" charset="0"/>
                <a:ea typeface="Verdana" pitchFamily="34" charset="0"/>
                <a:cs typeface="Verdana" pitchFamily="34" charset="0"/>
              </a:rPr>
              <a:t> de </a:t>
            </a:r>
            <a:r>
              <a:rPr lang="en-US" dirty="0" err="1" smtClean="0">
                <a:latin typeface="Verdana" pitchFamily="34" charset="0"/>
                <a:ea typeface="Verdana" pitchFamily="34" charset="0"/>
                <a:cs typeface="Verdana" pitchFamily="34" charset="0"/>
              </a:rPr>
              <a:t>prelucrare</a:t>
            </a:r>
            <a:r>
              <a:rPr lang="en-US" dirty="0" smtClean="0">
                <a:latin typeface="Verdana" pitchFamily="34" charset="0"/>
                <a:ea typeface="Verdana" pitchFamily="34" charset="0"/>
                <a:cs typeface="Verdana" pitchFamily="34" charset="0"/>
              </a:rPr>
              <a:t> a </a:t>
            </a:r>
            <a:r>
              <a:rPr lang="en-US" dirty="0" err="1" smtClean="0">
                <a:latin typeface="Verdana" pitchFamily="34" charset="0"/>
                <a:ea typeface="Verdana" pitchFamily="34" charset="0"/>
                <a:cs typeface="Verdana" pitchFamily="34" charset="0"/>
              </a:rPr>
              <a:t>uraniului</a:t>
            </a:r>
            <a:r>
              <a:rPr lang="en-US" dirty="0" smtClean="0">
                <a:latin typeface="Verdana" pitchFamily="34" charset="0"/>
                <a:ea typeface="Verdana" pitchFamily="34" charset="0"/>
                <a:cs typeface="Verdana" pitchFamily="34" charset="0"/>
              </a:rPr>
              <a:t>  are o </a:t>
            </a:r>
            <a:r>
              <a:rPr lang="en-US" dirty="0" err="1" smtClean="0">
                <a:latin typeface="Verdana" pitchFamily="34" charset="0"/>
                <a:ea typeface="Verdana" pitchFamily="34" charset="0"/>
                <a:cs typeface="Verdana" pitchFamily="34" charset="0"/>
              </a:rPr>
              <a:t>radioactivitate</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crescuta</a:t>
            </a:r>
            <a:r>
              <a:rPr lang="en-US" dirty="0" smtClean="0">
                <a:latin typeface="Verdana" pitchFamily="34" charset="0"/>
                <a:ea typeface="Verdana" pitchFamily="34" charset="0"/>
                <a:cs typeface="Verdana" pitchFamily="34" charset="0"/>
              </a:rPr>
              <a:t>.</a:t>
            </a:r>
          </a:p>
          <a:p>
            <a:r>
              <a:rPr lang="en-US" dirty="0" smtClean="0">
                <a:latin typeface="Verdana" pitchFamily="34" charset="0"/>
                <a:ea typeface="Verdana" pitchFamily="34" charset="0"/>
                <a:cs typeface="Verdana" pitchFamily="34" charset="0"/>
              </a:rPr>
              <a:t>8. </a:t>
            </a:r>
            <a:r>
              <a:rPr lang="en-US" b="1" dirty="0" smtClean="0">
                <a:latin typeface="Verdana" pitchFamily="34" charset="0"/>
                <a:ea typeface="Verdana" pitchFamily="34" charset="0"/>
                <a:cs typeface="Verdana" pitchFamily="34" charset="0"/>
              </a:rPr>
              <a:t>Norilsk, </a:t>
            </a:r>
            <a:r>
              <a:rPr lang="en-US" b="1" i="1" dirty="0" err="1" smtClean="0">
                <a:latin typeface="Verdana" pitchFamily="34" charset="0"/>
                <a:ea typeface="Verdana" pitchFamily="34" charset="0"/>
                <a:cs typeface="Verdana" pitchFamily="34" charset="0"/>
              </a:rPr>
              <a:t>Rusia</a:t>
            </a:r>
            <a:r>
              <a:rPr lang="en-US" dirty="0" smtClean="0">
                <a:latin typeface="Verdana" pitchFamily="34" charset="0"/>
                <a:ea typeface="Verdana" pitchFamily="34" charset="0"/>
                <a:cs typeface="Verdana" pitchFamily="34" charset="0"/>
              </a:rPr>
              <a:t> - un </a:t>
            </a:r>
            <a:r>
              <a:rPr lang="en-US" dirty="0" err="1" smtClean="0">
                <a:latin typeface="Verdana" pitchFamily="34" charset="0"/>
                <a:ea typeface="Verdana" pitchFamily="34" charset="0"/>
                <a:cs typeface="Verdana" pitchFamily="34" charset="0"/>
              </a:rPr>
              <a:t>oras</a:t>
            </a:r>
            <a:r>
              <a:rPr lang="en-US" dirty="0" smtClean="0">
                <a:latin typeface="Verdana" pitchFamily="34" charset="0"/>
                <a:ea typeface="Verdana" pitchFamily="34" charset="0"/>
                <a:cs typeface="Verdana" pitchFamily="34" charset="0"/>
              </a:rPr>
              <a:t> industrial din Siberia, </a:t>
            </a:r>
            <a:r>
              <a:rPr lang="en-US" dirty="0" err="1" smtClean="0">
                <a:latin typeface="Verdana" pitchFamily="34" charset="0"/>
                <a:ea typeface="Verdana" pitchFamily="34" charset="0"/>
                <a:cs typeface="Verdana" pitchFamily="34" charset="0"/>
              </a:rPr>
              <a:t>infiintat</a:t>
            </a:r>
            <a:r>
              <a:rPr lang="en-US" dirty="0" smtClean="0">
                <a:latin typeface="Verdana" pitchFamily="34" charset="0"/>
                <a:ea typeface="Verdana" pitchFamily="34" charset="0"/>
                <a:cs typeface="Verdana" pitchFamily="34" charset="0"/>
              </a:rPr>
              <a:t> in 1935 ca </a:t>
            </a:r>
            <a:r>
              <a:rPr lang="en-US" dirty="0" err="1" smtClean="0">
                <a:latin typeface="Verdana" pitchFamily="34" charset="0"/>
                <a:ea typeface="Verdana" pitchFamily="34" charset="0"/>
                <a:cs typeface="Verdana" pitchFamily="34" charset="0"/>
              </a:rPr>
              <a:t>lagar</a:t>
            </a:r>
            <a:r>
              <a:rPr lang="en-US" dirty="0" smtClean="0">
                <a:latin typeface="Verdana" pitchFamily="34" charset="0"/>
                <a:ea typeface="Verdana" pitchFamily="34" charset="0"/>
                <a:cs typeface="Verdana" pitchFamily="34" charset="0"/>
              </a:rPr>
              <a:t> de </a:t>
            </a:r>
            <a:r>
              <a:rPr lang="en-US" dirty="0" err="1" smtClean="0">
                <a:latin typeface="Verdana" pitchFamily="34" charset="0"/>
                <a:ea typeface="Verdana" pitchFamily="34" charset="0"/>
                <a:cs typeface="Verdana" pitchFamily="34" charset="0"/>
              </a:rPr>
              <a:t>munca</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fortata</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Astazi</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aerul</a:t>
            </a:r>
            <a:r>
              <a:rPr lang="en-US" dirty="0" smtClean="0">
                <a:latin typeface="Verdana" pitchFamily="34" charset="0"/>
                <a:ea typeface="Verdana" pitchFamily="34" charset="0"/>
                <a:cs typeface="Verdana" pitchFamily="34" charset="0"/>
              </a:rPr>
              <a:t> a </a:t>
            </a:r>
            <a:r>
              <a:rPr lang="en-US" dirty="0" err="1" smtClean="0">
                <a:latin typeface="Verdana" pitchFamily="34" charset="0"/>
                <a:ea typeface="Verdana" pitchFamily="34" charset="0"/>
                <a:cs typeface="Verdana" pitchFamily="34" charset="0"/>
              </a:rPr>
              <a:t>devenit</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irespirabil</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datorita</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combinatelor</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siderurgice</a:t>
            </a:r>
            <a:r>
              <a:rPr lang="en-US" dirty="0" smtClean="0">
                <a:latin typeface="Verdana" pitchFamily="34" charset="0"/>
                <a:ea typeface="Verdana" pitchFamily="34" charset="0"/>
                <a:cs typeface="Verdana" pitchFamily="34" charset="0"/>
              </a:rPr>
              <a:t> din </a:t>
            </a:r>
            <a:r>
              <a:rPr lang="en-US" dirty="0" err="1" smtClean="0">
                <a:latin typeface="Verdana" pitchFamily="34" charset="0"/>
                <a:ea typeface="Verdana" pitchFamily="34" charset="0"/>
                <a:cs typeface="Verdana" pitchFamily="34" charset="0"/>
              </a:rPr>
              <a:t>zona</a:t>
            </a:r>
            <a:r>
              <a:rPr lang="en-US" dirty="0" smtClean="0">
                <a:latin typeface="Verdana" pitchFamily="34" charset="0"/>
                <a:ea typeface="Verdana" pitchFamily="34" charset="0"/>
                <a:cs typeface="Verdana" pitchFamily="34" charset="0"/>
              </a:rPr>
              <a:t>.</a:t>
            </a:r>
          </a:p>
          <a:p>
            <a:r>
              <a:rPr lang="en-US" dirty="0" smtClean="0">
                <a:latin typeface="Verdana" pitchFamily="34" charset="0"/>
                <a:ea typeface="Verdana" pitchFamily="34" charset="0"/>
                <a:cs typeface="Verdana" pitchFamily="34" charset="0"/>
              </a:rPr>
              <a:t>9. </a:t>
            </a:r>
            <a:r>
              <a:rPr lang="en-US" b="1" dirty="0" err="1" smtClean="0">
                <a:latin typeface="Verdana" pitchFamily="34" charset="0"/>
                <a:ea typeface="Verdana" pitchFamily="34" charset="0"/>
                <a:cs typeface="Verdana" pitchFamily="34" charset="0"/>
              </a:rPr>
              <a:t>Ranipet</a:t>
            </a:r>
            <a:r>
              <a:rPr lang="en-US" b="1" dirty="0" smtClean="0">
                <a:latin typeface="Verdana" pitchFamily="34" charset="0"/>
                <a:ea typeface="Verdana" pitchFamily="34" charset="0"/>
                <a:cs typeface="Verdana" pitchFamily="34" charset="0"/>
              </a:rPr>
              <a:t>,</a:t>
            </a:r>
            <a:r>
              <a:rPr lang="en-US" b="1" i="1" dirty="0" smtClean="0">
                <a:latin typeface="Verdana" pitchFamily="34" charset="0"/>
                <a:ea typeface="Verdana" pitchFamily="34" charset="0"/>
                <a:cs typeface="Verdana" pitchFamily="34" charset="0"/>
              </a:rPr>
              <a:t> India</a:t>
            </a:r>
            <a:r>
              <a:rPr lang="en-US" dirty="0" smtClean="0">
                <a:latin typeface="Verdana" pitchFamily="34" charset="0"/>
                <a:ea typeface="Verdana" pitchFamily="34" charset="0"/>
                <a:cs typeface="Verdana" pitchFamily="34" charset="0"/>
              </a:rPr>
              <a:t> - in </a:t>
            </a:r>
            <a:r>
              <a:rPr lang="en-US" dirty="0" err="1" smtClean="0">
                <a:latin typeface="Verdana" pitchFamily="34" charset="0"/>
                <a:ea typeface="Verdana" pitchFamily="34" charset="0"/>
                <a:cs typeface="Verdana" pitchFamily="34" charset="0"/>
              </a:rPr>
              <a:t>ultimele</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doua</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decenii</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aici</a:t>
            </a:r>
            <a:r>
              <a:rPr lang="en-US" dirty="0" smtClean="0">
                <a:latin typeface="Verdana" pitchFamily="34" charset="0"/>
                <a:ea typeface="Verdana" pitchFamily="34" charset="0"/>
                <a:cs typeface="Verdana" pitchFamily="34" charset="0"/>
              </a:rPr>
              <a:t> s-au </a:t>
            </a:r>
            <a:r>
              <a:rPr lang="en-US" dirty="0" err="1" smtClean="0">
                <a:latin typeface="Verdana" pitchFamily="34" charset="0"/>
                <a:ea typeface="Verdana" pitchFamily="34" charset="0"/>
                <a:cs typeface="Verdana" pitchFamily="34" charset="0"/>
              </a:rPr>
              <a:t>adunat</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peste</a:t>
            </a:r>
            <a:r>
              <a:rPr lang="en-US" dirty="0" smtClean="0">
                <a:latin typeface="Verdana" pitchFamily="34" charset="0"/>
                <a:ea typeface="Verdana" pitchFamily="34" charset="0"/>
                <a:cs typeface="Verdana" pitchFamily="34" charset="0"/>
              </a:rPr>
              <a:t> 1.500.000 tone de </a:t>
            </a:r>
            <a:r>
              <a:rPr lang="en-US" dirty="0" err="1" smtClean="0">
                <a:latin typeface="Verdana" pitchFamily="34" charset="0"/>
                <a:ea typeface="Verdana" pitchFamily="34" charset="0"/>
                <a:cs typeface="Verdana" pitchFamily="34" charset="0"/>
              </a:rPr>
              <a:t>deseuri</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provenind</a:t>
            </a:r>
            <a:r>
              <a:rPr lang="en-US" dirty="0" smtClean="0">
                <a:latin typeface="Verdana" pitchFamily="34" charset="0"/>
                <a:ea typeface="Verdana" pitchFamily="34" charset="0"/>
                <a:cs typeface="Verdana" pitchFamily="34" charset="0"/>
              </a:rPr>
              <a:t> din </a:t>
            </a:r>
            <a:r>
              <a:rPr lang="en-US" dirty="0" err="1" smtClean="0">
                <a:latin typeface="Verdana" pitchFamily="34" charset="0"/>
                <a:ea typeface="Verdana" pitchFamily="34" charset="0"/>
                <a:cs typeface="Verdana" pitchFamily="34" charset="0"/>
              </a:rPr>
              <a:t>industria</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prelucrarii</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pieilor</a:t>
            </a:r>
            <a:r>
              <a:rPr lang="en-US" dirty="0" smtClean="0">
                <a:latin typeface="Verdana" pitchFamily="34" charset="0"/>
                <a:ea typeface="Verdana" pitchFamily="34" charset="0"/>
                <a:cs typeface="Verdana" pitchFamily="34" charset="0"/>
              </a:rPr>
              <a:t>.</a:t>
            </a:r>
          </a:p>
          <a:p>
            <a:r>
              <a:rPr lang="en-US" dirty="0" smtClean="0">
                <a:latin typeface="Verdana" pitchFamily="34" charset="0"/>
                <a:ea typeface="Verdana" pitchFamily="34" charset="0"/>
                <a:cs typeface="Verdana" pitchFamily="34" charset="0"/>
              </a:rPr>
              <a:t>10. </a:t>
            </a:r>
            <a:r>
              <a:rPr lang="en-US" b="1" dirty="0" err="1" smtClean="0">
                <a:latin typeface="Verdana" pitchFamily="34" charset="0"/>
                <a:ea typeface="Verdana" pitchFamily="34" charset="0"/>
                <a:cs typeface="Verdana" pitchFamily="34" charset="0"/>
              </a:rPr>
              <a:t>Rudnaya</a:t>
            </a:r>
            <a:r>
              <a:rPr lang="en-US" b="1" dirty="0" smtClean="0">
                <a:latin typeface="Verdana" pitchFamily="34" charset="0"/>
                <a:ea typeface="Verdana" pitchFamily="34" charset="0"/>
                <a:cs typeface="Verdana" pitchFamily="34" charset="0"/>
              </a:rPr>
              <a:t> </a:t>
            </a:r>
            <a:r>
              <a:rPr lang="en-US" b="1" dirty="0" err="1" smtClean="0">
                <a:latin typeface="Verdana" pitchFamily="34" charset="0"/>
                <a:ea typeface="Verdana" pitchFamily="34" charset="0"/>
                <a:cs typeface="Verdana" pitchFamily="34" charset="0"/>
              </a:rPr>
              <a:t>Pristan</a:t>
            </a:r>
            <a:r>
              <a:rPr lang="en-US" b="1" dirty="0" smtClean="0">
                <a:latin typeface="Verdana" pitchFamily="34" charset="0"/>
                <a:ea typeface="Verdana" pitchFamily="34" charset="0"/>
                <a:cs typeface="Verdana" pitchFamily="34" charset="0"/>
              </a:rPr>
              <a:t>/</a:t>
            </a:r>
            <a:r>
              <a:rPr lang="en-US" b="1" dirty="0" err="1" smtClean="0">
                <a:latin typeface="Verdana" pitchFamily="34" charset="0"/>
                <a:ea typeface="Verdana" pitchFamily="34" charset="0"/>
                <a:cs typeface="Verdana" pitchFamily="34" charset="0"/>
              </a:rPr>
              <a:t>Dalnegorsk</a:t>
            </a:r>
            <a:r>
              <a:rPr lang="en-US" b="1" dirty="0" smtClean="0">
                <a:latin typeface="Verdana" pitchFamily="34" charset="0"/>
                <a:ea typeface="Verdana" pitchFamily="34" charset="0"/>
                <a:cs typeface="Verdana" pitchFamily="34" charset="0"/>
              </a:rPr>
              <a:t>, </a:t>
            </a:r>
            <a:r>
              <a:rPr lang="en-US" b="1" i="1" dirty="0" err="1" smtClean="0">
                <a:latin typeface="Verdana" pitchFamily="34" charset="0"/>
                <a:ea typeface="Verdana" pitchFamily="34" charset="0"/>
                <a:cs typeface="Verdana" pitchFamily="34" charset="0"/>
              </a:rPr>
              <a:t>Rusia</a:t>
            </a:r>
            <a:r>
              <a:rPr lang="en-US" dirty="0" smtClean="0">
                <a:latin typeface="Verdana" pitchFamily="34" charset="0"/>
                <a:ea typeface="Verdana" pitchFamily="34" charset="0"/>
                <a:cs typeface="Verdana" pitchFamily="34" charset="0"/>
              </a:rPr>
              <a:t>  - </a:t>
            </a:r>
            <a:r>
              <a:rPr lang="en-US" dirty="0" err="1" smtClean="0">
                <a:latin typeface="Verdana" pitchFamily="34" charset="0"/>
                <a:ea typeface="Verdana" pitchFamily="34" charset="0"/>
                <a:cs typeface="Verdana" pitchFamily="34" charset="0"/>
              </a:rPr>
              <a:t>orasul</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este</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poluat</a:t>
            </a:r>
            <a:r>
              <a:rPr lang="en-US" dirty="0" smtClean="0">
                <a:latin typeface="Verdana" pitchFamily="34" charset="0"/>
                <a:ea typeface="Verdana" pitchFamily="34" charset="0"/>
                <a:cs typeface="Verdana" pitchFamily="34" charset="0"/>
              </a:rPr>
              <a:t> cu plumb </a:t>
            </a:r>
            <a:r>
              <a:rPr lang="en-US" dirty="0" err="1" smtClean="0">
                <a:latin typeface="Verdana" pitchFamily="34" charset="0"/>
                <a:ea typeface="Verdana" pitchFamily="34" charset="0"/>
                <a:cs typeface="Verdana" pitchFamily="34" charset="0"/>
              </a:rPr>
              <a:t>datorita</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minelor</a:t>
            </a:r>
            <a:r>
              <a:rPr lang="en-US" dirty="0" smtClean="0">
                <a:latin typeface="Verdana" pitchFamily="34" charset="0"/>
                <a:ea typeface="Verdana" pitchFamily="34" charset="0"/>
                <a:cs typeface="Verdana" pitchFamily="34" charset="0"/>
              </a:rPr>
              <a:t> din </a:t>
            </a:r>
            <a:r>
              <a:rPr lang="en-US" dirty="0" err="1" smtClean="0">
                <a:latin typeface="Verdana" pitchFamily="34" charset="0"/>
                <a:ea typeface="Verdana" pitchFamily="34" charset="0"/>
                <a:cs typeface="Verdana" pitchFamily="34" charset="0"/>
              </a:rPr>
              <a:t>apropiere</a:t>
            </a:r>
            <a:r>
              <a:rPr lang="en-US" dirty="0" smtClean="0">
                <a:latin typeface="Verdana" pitchFamily="34" charset="0"/>
                <a:ea typeface="Verdana" pitchFamily="34" charset="0"/>
                <a:cs typeface="Verdana" pitchFamily="34" charset="0"/>
              </a:rPr>
              <a:t>.</a:t>
            </a:r>
          </a:p>
          <a:p>
            <a:endParaRPr lang="en-US" dirty="0" smtClean="0">
              <a:solidFill>
                <a:schemeClr val="bg1"/>
              </a:solidFill>
              <a:latin typeface="Verdana" pitchFamily="34" charset="0"/>
              <a:ea typeface="Verdana" pitchFamily="34" charset="0"/>
              <a:cs typeface="Verdana" pitchFamily="34" charset="0"/>
            </a:endParaRPr>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ChangeArrowheads="1"/>
          </p:cNvSpPr>
          <p:nvPr/>
        </p:nvSpPr>
        <p:spPr bwMode="auto">
          <a:xfrm>
            <a:off x="0" y="0"/>
            <a:ext cx="9144000"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ctr" defTabSz="914400" rtl="0" eaLnBrk="1" fontAlgn="base" latinLnBrk="0" hangingPunct="1">
              <a:lnSpc>
                <a:spcPct val="100000"/>
              </a:lnSpc>
              <a:spcBef>
                <a:spcPct val="0"/>
              </a:spcBef>
              <a:spcAft>
                <a:spcPct val="0"/>
              </a:spcAft>
              <a:buClrTx/>
              <a:buSzTx/>
              <a:buFontTx/>
              <a:buNone/>
              <a:tabLst/>
            </a:pPr>
            <a:r>
              <a:rPr kumimoji="0" lang="rm-CH" b="1" i="1" u="none" strike="noStrike" cap="none" normalizeH="0" baseline="0" dirty="0" smtClean="0">
                <a:ln>
                  <a:noFill/>
                </a:ln>
                <a:solidFill>
                  <a:schemeClr val="tx1"/>
                </a:solidFill>
                <a:effectLst/>
                <a:latin typeface="Verdana" pitchFamily="34" charset="0"/>
                <a:ea typeface="Verdana" pitchFamily="34" charset="0"/>
                <a:cs typeface="Verdana" pitchFamily="34" charset="0"/>
              </a:rPr>
              <a:t>Combaterea poluarii</a:t>
            </a:r>
          </a:p>
          <a:p>
            <a:pPr marL="0" marR="0" lvl="0" indent="457200" algn="ctr" defTabSz="914400" rtl="0" eaLnBrk="1" fontAlgn="base" latinLnBrk="0" hangingPunct="1">
              <a:lnSpc>
                <a:spcPct val="100000"/>
              </a:lnSpc>
              <a:spcBef>
                <a:spcPct val="0"/>
              </a:spcBef>
              <a:spcAft>
                <a:spcPct val="0"/>
              </a:spcAft>
              <a:buClrTx/>
              <a:buSzTx/>
              <a:buFontTx/>
              <a:buNone/>
              <a:tabLst/>
            </a:pPr>
            <a:endParaRPr lang="rm-CH" b="1" i="1" dirty="0" smtClean="0">
              <a:latin typeface="Verdana" pitchFamily="34" charset="0"/>
              <a:ea typeface="Verdana" pitchFamily="34" charset="0"/>
              <a:cs typeface="Verdana" pitchFamily="34" charset="0"/>
            </a:endParaRPr>
          </a:p>
          <a:p>
            <a:pPr marL="0" marR="0" lvl="0" indent="457200" algn="ctr" defTabSz="914400" rtl="0" eaLnBrk="1" fontAlgn="base" latinLnBrk="0" hangingPunct="1">
              <a:lnSpc>
                <a:spcPct val="100000"/>
              </a:lnSpc>
              <a:spcBef>
                <a:spcPct val="0"/>
              </a:spcBef>
              <a:spcAft>
                <a:spcPct val="0"/>
              </a:spcAft>
              <a:buClrTx/>
              <a:buSzTx/>
              <a:buFontTx/>
              <a:buNone/>
              <a:tabLst/>
            </a:pPr>
            <a:endParaRPr kumimoji="0" lang="en-US" b="1" i="0" u="none" strike="noStrike" cap="none" normalizeH="0" baseline="0" dirty="0" smtClean="0">
              <a:ln>
                <a:noFill/>
              </a:ln>
              <a:solidFill>
                <a:schemeClr val="tx1"/>
              </a:solidFill>
              <a:effectLst/>
              <a:latin typeface="Verdana" pitchFamily="34" charset="0"/>
              <a:ea typeface="Verdana" pitchFamily="34" charset="0"/>
              <a:cs typeface="Verdana" pitchFamily="34" charset="0"/>
            </a:endParaRPr>
          </a:p>
          <a:p>
            <a:pPr marL="0" marR="0" lvl="0" indent="457200" algn="just" defTabSz="914400" rtl="0" eaLnBrk="0" fontAlgn="base" latinLnBrk="0" hangingPunct="0">
              <a:lnSpc>
                <a:spcPct val="100000"/>
              </a:lnSpc>
              <a:spcBef>
                <a:spcPct val="0"/>
              </a:spcBef>
              <a:spcAft>
                <a:spcPct val="0"/>
              </a:spcAft>
              <a:buClrTx/>
              <a:buSzTx/>
              <a:buFontTx/>
              <a:buNone/>
              <a:tabLst/>
            </a:pPr>
            <a:r>
              <a:rPr kumimoji="0" lang="rm-CH" b="0" i="0" u="none" strike="noStrike" cap="none" normalizeH="0" baseline="0" dirty="0" smtClean="0">
                <a:ln>
                  <a:noFill/>
                </a:ln>
                <a:solidFill>
                  <a:schemeClr val="tx1"/>
                </a:solidFill>
                <a:effectLst/>
                <a:latin typeface="Verdana" pitchFamily="34" charset="0"/>
                <a:ea typeface="Verdana" pitchFamily="34" charset="0"/>
                <a:cs typeface="Verdana" pitchFamily="34" charset="0"/>
              </a:rPr>
              <a:t>In combaterea poluarii solului este precumpanitor aspectul organizatoric. In acest sens sunt de preferat solutii de ansamblu edilitare in problema salubritatii urbane, sau tehnologice in cazul  reziduurilor industriale . </a:t>
            </a:r>
            <a:endParaRPr kumimoji="0" lang="en-US" b="0" i="0" u="none" strike="noStrike" cap="none" normalizeH="0" baseline="0" dirty="0" smtClean="0">
              <a:ln>
                <a:noFill/>
              </a:ln>
              <a:solidFill>
                <a:schemeClr val="tx1"/>
              </a:solidFill>
              <a:effectLst/>
              <a:latin typeface="Verdana" pitchFamily="34" charset="0"/>
              <a:ea typeface="Verdana" pitchFamily="34" charset="0"/>
              <a:cs typeface="Verdana" pitchFamily="34" charset="0"/>
            </a:endParaRPr>
          </a:p>
          <a:p>
            <a:pPr marL="0" marR="0" lvl="0" indent="457200" algn="just" defTabSz="914400" rtl="0" eaLnBrk="0" fontAlgn="base" latinLnBrk="0" hangingPunct="0">
              <a:lnSpc>
                <a:spcPct val="100000"/>
              </a:lnSpc>
              <a:spcBef>
                <a:spcPct val="0"/>
              </a:spcBef>
              <a:spcAft>
                <a:spcPct val="0"/>
              </a:spcAft>
              <a:buClrTx/>
              <a:buSzTx/>
              <a:buFontTx/>
              <a:buNone/>
              <a:tabLst/>
            </a:pPr>
            <a:r>
              <a:rPr kumimoji="0" lang="rm-CH" b="0" i="0" u="none" strike="noStrike" cap="none" normalizeH="0" baseline="0" dirty="0" smtClean="0">
                <a:ln>
                  <a:noFill/>
                </a:ln>
                <a:solidFill>
                  <a:schemeClr val="tx1"/>
                </a:solidFill>
                <a:effectLst/>
                <a:latin typeface="Verdana" pitchFamily="34" charset="0"/>
                <a:ea typeface="Verdana" pitchFamily="34" charset="0"/>
                <a:cs typeface="Verdana" pitchFamily="34" charset="0"/>
              </a:rPr>
              <a:t>In plus , sistematizarea si coordonarea adecvata a unor actiuni de detaliu poate preveni situatii grave , economisind totodata mijloace importante . Un exemplu concludent il prezinta poluarea din exploatarile petroliere , care , prin dispozitive simple si masuri locale consecvent aplicate, se poate inlatura , realizandu-se astfel si protectia calitatii apelor .</a:t>
            </a:r>
            <a:endParaRPr kumimoji="0" lang="en-US" b="0" i="0" u="none" strike="noStrike" cap="none" normalizeH="0" baseline="0" dirty="0" smtClean="0">
              <a:ln>
                <a:noFill/>
              </a:ln>
              <a:solidFill>
                <a:schemeClr val="tx1"/>
              </a:solidFill>
              <a:effectLst/>
              <a:latin typeface="Verdana" pitchFamily="34" charset="0"/>
              <a:ea typeface="Verdana" pitchFamily="34" charset="0"/>
              <a:cs typeface="Verdana" pitchFamily="34" charset="0"/>
            </a:endParaRPr>
          </a:p>
          <a:p>
            <a:pPr marL="0" marR="0" lvl="0" indent="457200" algn="just" defTabSz="914400" rtl="0" eaLnBrk="0" fontAlgn="base" latinLnBrk="0" hangingPunct="0">
              <a:lnSpc>
                <a:spcPct val="100000"/>
              </a:lnSpc>
              <a:spcBef>
                <a:spcPct val="0"/>
              </a:spcBef>
              <a:spcAft>
                <a:spcPct val="0"/>
              </a:spcAft>
              <a:buClrTx/>
              <a:buSzTx/>
              <a:buFontTx/>
              <a:buNone/>
              <a:tabLst/>
            </a:pPr>
            <a:r>
              <a:rPr kumimoji="0" lang="rm-CH" b="0" i="0" u="none" strike="noStrike" cap="none" normalizeH="0" baseline="0" dirty="0" smtClean="0">
                <a:ln>
                  <a:noFill/>
                </a:ln>
                <a:solidFill>
                  <a:schemeClr val="tx1"/>
                </a:solidFill>
                <a:effectLst/>
                <a:latin typeface="Verdana" pitchFamily="34" charset="0"/>
                <a:ea typeface="Verdana" pitchFamily="34" charset="0"/>
                <a:cs typeface="Verdana" pitchFamily="34" charset="0"/>
              </a:rPr>
              <a:t>Eficienta pe care o poate avea educatia cetateneasca in favoarea protectiei mediului este cea mai ingenioasa solutie tehnica de remediere a poluarii .</a:t>
            </a:r>
          </a:p>
        </p:txBody>
      </p:sp>
      <p:pic>
        <p:nvPicPr>
          <p:cNvPr id="25602" name="Picture 22"/>
          <p:cNvPicPr>
            <a:picLocks noChangeAspect="1" noChangeArrowheads="1"/>
          </p:cNvPicPr>
          <p:nvPr/>
        </p:nvPicPr>
        <p:blipFill>
          <a:blip r:embed="rId2"/>
          <a:srcRect/>
          <a:stretch>
            <a:fillRect/>
          </a:stretch>
        </p:blipFill>
        <p:spPr bwMode="auto">
          <a:xfrm>
            <a:off x="4267200" y="4048125"/>
            <a:ext cx="1866900" cy="280987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304800" y="457200"/>
            <a:ext cx="8458200" cy="50783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28600" algn="just" defTabSz="914400" rtl="0" eaLnBrk="1" fontAlgn="base" latinLnBrk="0" hangingPunct="1">
              <a:lnSpc>
                <a:spcPct val="100000"/>
              </a:lnSpc>
              <a:spcBef>
                <a:spcPct val="0"/>
              </a:spcBef>
              <a:spcAft>
                <a:spcPct val="0"/>
              </a:spcAft>
              <a:buClrTx/>
              <a:buSzTx/>
              <a:buFontTx/>
              <a:buNone/>
              <a:tabLst/>
            </a:pPr>
            <a:r>
              <a:rPr kumimoji="0" lang="rm-CH" b="0" i="0" u="none" strike="noStrike" cap="none" normalizeH="0" baseline="0" dirty="0" smtClean="0">
                <a:ln>
                  <a:noFill/>
                </a:ln>
                <a:solidFill>
                  <a:schemeClr val="tx1"/>
                </a:solidFill>
                <a:effectLst/>
                <a:latin typeface="Verdana" pitchFamily="34" charset="0"/>
                <a:ea typeface="Verdana" pitchFamily="34" charset="0"/>
                <a:cs typeface="Verdana" pitchFamily="34" charset="0"/>
              </a:rPr>
              <a:t>Procesul de degradare a factorilor de mediu de pe intinsul globului a avut in ultimele decenii un mers ascendent continuu, o evolutie ingrijoratoare , cantitatea de poluanti fiind intr-o continua crestere .</a:t>
            </a:r>
            <a:endParaRPr kumimoji="0" lang="en-US" b="0" i="0" u="none" strike="noStrike" cap="none" normalizeH="0" baseline="0" dirty="0" smtClean="0">
              <a:ln>
                <a:noFill/>
              </a:ln>
              <a:solidFill>
                <a:schemeClr val="tx1"/>
              </a:solidFill>
              <a:effectLst/>
              <a:latin typeface="Verdana" pitchFamily="34" charset="0"/>
              <a:ea typeface="Verdana" pitchFamily="34" charset="0"/>
              <a:cs typeface="Verdana" pitchFamily="34" charset="0"/>
            </a:endParaRPr>
          </a:p>
          <a:p>
            <a:r>
              <a:rPr kumimoji="0" lang="rm-CH" b="0" i="0" u="none" strike="noStrike" cap="none" normalizeH="0" baseline="0" dirty="0" smtClean="0">
                <a:ln>
                  <a:noFill/>
                </a:ln>
                <a:solidFill>
                  <a:schemeClr val="tx1"/>
                </a:solidFill>
                <a:effectLst/>
                <a:latin typeface="Verdana" pitchFamily="34" charset="0"/>
                <a:ea typeface="Verdana" pitchFamily="34" charset="0"/>
                <a:cs typeface="Verdana" pitchFamily="34" charset="0"/>
              </a:rPr>
              <a:t>	Poluarea este consecinta unor activitati umane si inlaturarea ei este o problema de corectare a erorilor ce o provoaca .</a:t>
            </a:r>
            <a:r>
              <a:rPr lang="en-US" dirty="0">
                <a:latin typeface="Verdana" pitchFamily="34" charset="0"/>
                <a:ea typeface="Verdana" pitchFamily="34" charset="0"/>
                <a:cs typeface="Verdana" pitchFamily="34" charset="0"/>
              </a:rPr>
              <a:t> 	</a:t>
            </a:r>
            <a:endParaRPr lang="en-US" dirty="0" smtClean="0">
              <a:latin typeface="Verdana" pitchFamily="34" charset="0"/>
              <a:ea typeface="Verdana" pitchFamily="34" charset="0"/>
              <a:cs typeface="Verdana" pitchFamily="34" charset="0"/>
            </a:endParaRPr>
          </a:p>
          <a:p>
            <a:r>
              <a:rPr lang="en-US" dirty="0" err="1" smtClean="0">
                <a:latin typeface="Verdana" pitchFamily="34" charset="0"/>
                <a:ea typeface="Verdana" pitchFamily="34" charset="0"/>
                <a:cs typeface="Verdana" pitchFamily="34" charset="0"/>
              </a:rPr>
              <a:t>Poluantii</a:t>
            </a:r>
            <a:r>
              <a:rPr lang="en-US" dirty="0" smtClean="0">
                <a:latin typeface="Verdana" pitchFamily="34" charset="0"/>
                <a:ea typeface="Verdana" pitchFamily="34" charset="0"/>
                <a:cs typeface="Verdana" pitchFamily="34" charset="0"/>
              </a:rPr>
              <a:t> </a:t>
            </a:r>
            <a:r>
              <a:rPr lang="en-US" dirty="0">
                <a:latin typeface="Verdana" pitchFamily="34" charset="0"/>
                <a:ea typeface="Verdana" pitchFamily="34" charset="0"/>
                <a:cs typeface="Verdana" pitchFamily="34" charset="0"/>
              </a:rPr>
              <a:t>pot </a:t>
            </a:r>
            <a:r>
              <a:rPr lang="en-US" dirty="0" err="1">
                <a:latin typeface="Verdana" pitchFamily="34" charset="0"/>
                <a:ea typeface="Verdana" pitchFamily="34" charset="0"/>
                <a:cs typeface="Verdana" pitchFamily="34" charset="0"/>
              </a:rPr>
              <a:t>fi</a:t>
            </a:r>
            <a:r>
              <a:rPr lang="en-US" dirty="0">
                <a:latin typeface="Verdana" pitchFamily="34" charset="0"/>
                <a:ea typeface="Verdana" pitchFamily="34" charset="0"/>
                <a:cs typeface="Verdana" pitchFamily="34" charset="0"/>
              </a:rPr>
              <a:t> :</a:t>
            </a:r>
          </a:p>
          <a:p>
            <a:r>
              <a:rPr lang="en-US" dirty="0">
                <a:latin typeface="Verdana" pitchFamily="34" charset="0"/>
                <a:ea typeface="Verdana" pitchFamily="34" charset="0"/>
                <a:cs typeface="Verdana" pitchFamily="34" charset="0"/>
              </a:rPr>
              <a:t>- </a:t>
            </a:r>
            <a:r>
              <a:rPr lang="en-US" dirty="0" err="1">
                <a:latin typeface="Verdana" pitchFamily="34" charset="0"/>
                <a:ea typeface="Verdana" pitchFamily="34" charset="0"/>
                <a:cs typeface="Verdana" pitchFamily="34" charset="0"/>
              </a:rPr>
              <a:t>substante</a:t>
            </a:r>
            <a:r>
              <a:rPr lang="en-US" dirty="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chimice</a:t>
            </a:r>
            <a:r>
              <a:rPr lang="en-US" dirty="0" smtClean="0">
                <a:latin typeface="Verdana" pitchFamily="34" charset="0"/>
                <a:ea typeface="Verdana" pitchFamily="34" charset="0"/>
                <a:cs typeface="Verdana" pitchFamily="34" charset="0"/>
              </a:rPr>
              <a:t>- </a:t>
            </a:r>
            <a:r>
              <a:rPr lang="en-US" dirty="0">
                <a:latin typeface="Verdana" pitchFamily="34" charset="0"/>
                <a:ea typeface="Verdana" pitchFamily="34" charset="0"/>
                <a:cs typeface="Verdana" pitchFamily="34" charset="0"/>
              </a:rPr>
              <a:t>pesticide</a:t>
            </a:r>
          </a:p>
          <a:p>
            <a:r>
              <a:rPr lang="en-US" dirty="0">
                <a:latin typeface="Verdana" pitchFamily="34" charset="0"/>
                <a:ea typeface="Verdana" pitchFamily="34" charset="0"/>
                <a:cs typeface="Verdana" pitchFamily="34" charset="0"/>
              </a:rPr>
              <a:t>		</a:t>
            </a:r>
            <a:r>
              <a:rPr lang="en-US" dirty="0" smtClean="0">
                <a:latin typeface="Verdana" pitchFamily="34" charset="0"/>
                <a:ea typeface="Verdana" pitchFamily="34" charset="0"/>
                <a:cs typeface="Verdana" pitchFamily="34" charset="0"/>
              </a:rPr>
              <a:t>                     - </a:t>
            </a:r>
            <a:r>
              <a:rPr lang="en-US" dirty="0">
                <a:latin typeface="Verdana" pitchFamily="34" charset="0"/>
                <a:ea typeface="Verdana" pitchFamily="34" charset="0"/>
                <a:cs typeface="Verdana" pitchFamily="34" charset="0"/>
              </a:rPr>
              <a:t>petrol, </a:t>
            </a:r>
            <a:r>
              <a:rPr lang="en-US" dirty="0" err="1">
                <a:latin typeface="Verdana" pitchFamily="34" charset="0"/>
                <a:ea typeface="Verdana" pitchFamily="34" charset="0"/>
                <a:cs typeface="Verdana" pitchFamily="34" charset="0"/>
              </a:rPr>
              <a:t>titei</a:t>
            </a:r>
            <a:r>
              <a:rPr lang="en-US" dirty="0">
                <a:latin typeface="Verdana" pitchFamily="34" charset="0"/>
                <a:ea typeface="Verdana" pitchFamily="34" charset="0"/>
                <a:cs typeface="Verdana" pitchFamily="34" charset="0"/>
              </a:rPr>
              <a:t> , gaze</a:t>
            </a:r>
          </a:p>
          <a:p>
            <a:r>
              <a:rPr lang="en-US" dirty="0">
                <a:latin typeface="Verdana" pitchFamily="34" charset="0"/>
                <a:ea typeface="Verdana" pitchFamily="34" charset="0"/>
                <a:cs typeface="Verdana" pitchFamily="34" charset="0"/>
              </a:rPr>
              <a:t>	</a:t>
            </a:r>
            <a:r>
              <a:rPr lang="en-US" dirty="0" smtClean="0">
                <a:latin typeface="Verdana" pitchFamily="34" charset="0"/>
                <a:ea typeface="Verdana" pitchFamily="34" charset="0"/>
                <a:cs typeface="Verdana" pitchFamily="34" charset="0"/>
              </a:rPr>
              <a:t>                                - </a:t>
            </a:r>
            <a:r>
              <a:rPr lang="en-US" dirty="0" err="1">
                <a:latin typeface="Verdana" pitchFamily="34" charset="0"/>
                <a:ea typeface="Verdana" pitchFamily="34" charset="0"/>
                <a:cs typeface="Verdana" pitchFamily="34" charset="0"/>
              </a:rPr>
              <a:t>metale</a:t>
            </a:r>
            <a:r>
              <a:rPr lang="en-US" dirty="0">
                <a:latin typeface="Verdana" pitchFamily="34" charset="0"/>
                <a:ea typeface="Verdana" pitchFamily="34" charset="0"/>
                <a:cs typeface="Verdana" pitchFamily="34" charset="0"/>
              </a:rPr>
              <a:t> </a:t>
            </a:r>
            <a:r>
              <a:rPr lang="en-US" dirty="0" err="1">
                <a:latin typeface="Verdana" pitchFamily="34" charset="0"/>
                <a:ea typeface="Verdana" pitchFamily="34" charset="0"/>
                <a:cs typeface="Verdana" pitchFamily="34" charset="0"/>
              </a:rPr>
              <a:t>grele</a:t>
            </a:r>
            <a:r>
              <a:rPr lang="en-US" dirty="0">
                <a:latin typeface="Verdana" pitchFamily="34" charset="0"/>
                <a:ea typeface="Verdana" pitchFamily="34" charset="0"/>
                <a:cs typeface="Verdana" pitchFamily="34" charset="0"/>
              </a:rPr>
              <a:t> (Zn , </a:t>
            </a:r>
            <a:r>
              <a:rPr lang="en-US" dirty="0" err="1">
                <a:latin typeface="Verdana" pitchFamily="34" charset="0"/>
                <a:ea typeface="Verdana" pitchFamily="34" charset="0"/>
                <a:cs typeface="Verdana" pitchFamily="34" charset="0"/>
              </a:rPr>
              <a:t>Pb</a:t>
            </a:r>
            <a:r>
              <a:rPr lang="en-US" dirty="0">
                <a:latin typeface="Verdana" pitchFamily="34" charset="0"/>
                <a:ea typeface="Verdana" pitchFamily="34" charset="0"/>
                <a:cs typeface="Verdana" pitchFamily="34" charset="0"/>
              </a:rPr>
              <a:t> , </a:t>
            </a:r>
            <a:r>
              <a:rPr lang="en-US" dirty="0" err="1">
                <a:latin typeface="Verdana" pitchFamily="34" charset="0"/>
                <a:ea typeface="Verdana" pitchFamily="34" charset="0"/>
                <a:cs typeface="Verdana" pitchFamily="34" charset="0"/>
              </a:rPr>
              <a:t>Cd</a:t>
            </a:r>
            <a:r>
              <a:rPr lang="en-US" dirty="0">
                <a:latin typeface="Verdana" pitchFamily="34" charset="0"/>
                <a:ea typeface="Verdana" pitchFamily="34" charset="0"/>
                <a:cs typeface="Verdana" pitchFamily="34" charset="0"/>
              </a:rPr>
              <a:t> , Hg )</a:t>
            </a:r>
          </a:p>
          <a:p>
            <a:r>
              <a:rPr lang="en-US" dirty="0">
                <a:latin typeface="Verdana" pitchFamily="34" charset="0"/>
                <a:ea typeface="Verdana" pitchFamily="34" charset="0"/>
                <a:cs typeface="Verdana" pitchFamily="34" charset="0"/>
              </a:rPr>
              <a:t>			</a:t>
            </a:r>
            <a:r>
              <a:rPr lang="en-US" dirty="0" smtClean="0">
                <a:latin typeface="Verdana" pitchFamily="34" charset="0"/>
                <a:ea typeface="Verdana" pitchFamily="34" charset="0"/>
                <a:cs typeface="Verdana" pitchFamily="34" charset="0"/>
              </a:rPr>
              <a:t>         - </a:t>
            </a:r>
            <a:r>
              <a:rPr lang="en-US" dirty="0" err="1">
                <a:latin typeface="Verdana" pitchFamily="34" charset="0"/>
                <a:ea typeface="Verdana" pitchFamily="34" charset="0"/>
                <a:cs typeface="Verdana" pitchFamily="34" charset="0"/>
              </a:rPr>
              <a:t>ingrasaminte</a:t>
            </a:r>
            <a:r>
              <a:rPr lang="en-US" dirty="0">
                <a:latin typeface="Verdana" pitchFamily="34" charset="0"/>
                <a:ea typeface="Verdana" pitchFamily="34" charset="0"/>
                <a:cs typeface="Verdana" pitchFamily="34" charset="0"/>
              </a:rPr>
              <a:t> </a:t>
            </a:r>
          </a:p>
          <a:p>
            <a:r>
              <a:rPr lang="en-US" dirty="0">
                <a:latin typeface="Verdana" pitchFamily="34" charset="0"/>
                <a:ea typeface="Verdana" pitchFamily="34" charset="0"/>
                <a:cs typeface="Verdana" pitchFamily="34" charset="0"/>
              </a:rPr>
              <a:t>			</a:t>
            </a:r>
            <a:r>
              <a:rPr lang="en-US" dirty="0" smtClean="0">
                <a:latin typeface="Verdana" pitchFamily="34" charset="0"/>
                <a:ea typeface="Verdana" pitchFamily="34" charset="0"/>
                <a:cs typeface="Verdana" pitchFamily="34" charset="0"/>
              </a:rPr>
              <a:t>         - </a:t>
            </a:r>
            <a:r>
              <a:rPr lang="en-US" dirty="0" err="1">
                <a:latin typeface="Verdana" pitchFamily="34" charset="0"/>
                <a:ea typeface="Verdana" pitchFamily="34" charset="0"/>
                <a:cs typeface="Verdana" pitchFamily="34" charset="0"/>
              </a:rPr>
              <a:t>substante</a:t>
            </a:r>
            <a:r>
              <a:rPr lang="en-US" dirty="0">
                <a:latin typeface="Verdana" pitchFamily="34" charset="0"/>
                <a:ea typeface="Verdana" pitchFamily="34" charset="0"/>
                <a:cs typeface="Verdana" pitchFamily="34" charset="0"/>
              </a:rPr>
              <a:t> </a:t>
            </a:r>
            <a:r>
              <a:rPr lang="en-US" dirty="0" err="1">
                <a:latin typeface="Verdana" pitchFamily="34" charset="0"/>
                <a:ea typeface="Verdana" pitchFamily="34" charset="0"/>
                <a:cs typeface="Verdana" pitchFamily="34" charset="0"/>
              </a:rPr>
              <a:t>organice</a:t>
            </a:r>
            <a:endParaRPr lang="en-US" dirty="0">
              <a:latin typeface="Verdana" pitchFamily="34" charset="0"/>
              <a:ea typeface="Verdana" pitchFamily="34" charset="0"/>
              <a:cs typeface="Verdana" pitchFamily="34" charset="0"/>
            </a:endParaRPr>
          </a:p>
          <a:p>
            <a:r>
              <a:rPr lang="en-US" dirty="0">
                <a:latin typeface="Verdana" pitchFamily="34" charset="0"/>
                <a:ea typeface="Verdana" pitchFamily="34" charset="0"/>
                <a:cs typeface="Verdana" pitchFamily="34" charset="0"/>
              </a:rPr>
              <a:t> </a:t>
            </a:r>
          </a:p>
          <a:p>
            <a:r>
              <a:rPr lang="en-US" dirty="0">
                <a:latin typeface="Verdana" pitchFamily="34" charset="0"/>
                <a:ea typeface="Verdana" pitchFamily="34" charset="0"/>
                <a:cs typeface="Verdana" pitchFamily="34" charset="0"/>
              </a:rPr>
              <a:t>- </a:t>
            </a:r>
            <a:r>
              <a:rPr lang="en-US" dirty="0" err="1">
                <a:latin typeface="Verdana" pitchFamily="34" charset="0"/>
                <a:ea typeface="Verdana" pitchFamily="34" charset="0"/>
                <a:cs typeface="Verdana" pitchFamily="34" charset="0"/>
              </a:rPr>
              <a:t>factori</a:t>
            </a:r>
            <a:r>
              <a:rPr lang="en-US" dirty="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fizici</a:t>
            </a:r>
            <a:r>
              <a:rPr lang="en-US" dirty="0" smtClean="0">
                <a:latin typeface="Verdana" pitchFamily="34" charset="0"/>
                <a:ea typeface="Verdana" pitchFamily="34" charset="0"/>
                <a:cs typeface="Verdana" pitchFamily="34" charset="0"/>
              </a:rPr>
              <a:t>   - </a:t>
            </a:r>
            <a:r>
              <a:rPr lang="en-US" dirty="0" err="1">
                <a:latin typeface="Verdana" pitchFamily="34" charset="0"/>
                <a:ea typeface="Verdana" pitchFamily="34" charset="0"/>
                <a:cs typeface="Verdana" pitchFamily="34" charset="0"/>
              </a:rPr>
              <a:t>zgomot</a:t>
            </a:r>
            <a:endParaRPr lang="en-US" dirty="0">
              <a:latin typeface="Verdana" pitchFamily="34" charset="0"/>
              <a:ea typeface="Verdana" pitchFamily="34" charset="0"/>
              <a:cs typeface="Verdana" pitchFamily="34" charset="0"/>
            </a:endParaRPr>
          </a:p>
          <a:p>
            <a:r>
              <a:rPr lang="en-US" dirty="0">
                <a:latin typeface="Verdana" pitchFamily="34" charset="0"/>
                <a:ea typeface="Verdana" pitchFamily="34" charset="0"/>
                <a:cs typeface="Verdana" pitchFamily="34" charset="0"/>
              </a:rPr>
              <a:t>	</a:t>
            </a:r>
            <a:r>
              <a:rPr lang="en-US" dirty="0" smtClean="0">
                <a:latin typeface="Verdana" pitchFamily="34" charset="0"/>
                <a:ea typeface="Verdana" pitchFamily="34" charset="0"/>
                <a:cs typeface="Verdana" pitchFamily="34" charset="0"/>
              </a:rPr>
              <a:t>          - </a:t>
            </a:r>
            <a:r>
              <a:rPr lang="en-US" dirty="0" err="1">
                <a:latin typeface="Verdana" pitchFamily="34" charset="0"/>
                <a:ea typeface="Verdana" pitchFamily="34" charset="0"/>
                <a:cs typeface="Verdana" pitchFamily="34" charset="0"/>
              </a:rPr>
              <a:t>izotopi</a:t>
            </a:r>
            <a:r>
              <a:rPr lang="en-US" dirty="0">
                <a:latin typeface="Verdana" pitchFamily="34" charset="0"/>
                <a:ea typeface="Verdana" pitchFamily="34" charset="0"/>
                <a:cs typeface="Verdana" pitchFamily="34" charset="0"/>
              </a:rPr>
              <a:t> </a:t>
            </a:r>
            <a:r>
              <a:rPr lang="en-US" dirty="0" err="1">
                <a:latin typeface="Verdana" pitchFamily="34" charset="0"/>
                <a:ea typeface="Verdana" pitchFamily="34" charset="0"/>
                <a:cs typeface="Verdana" pitchFamily="34" charset="0"/>
              </a:rPr>
              <a:t>radioactivi</a:t>
            </a:r>
            <a:endParaRPr lang="en-US" dirty="0">
              <a:latin typeface="Verdana" pitchFamily="34" charset="0"/>
              <a:ea typeface="Verdana" pitchFamily="34" charset="0"/>
              <a:cs typeface="Verdana" pitchFamily="34" charset="0"/>
            </a:endParaRPr>
          </a:p>
          <a:p>
            <a:r>
              <a:rPr lang="en-US" dirty="0">
                <a:latin typeface="Verdana" pitchFamily="34" charset="0"/>
                <a:ea typeface="Verdana" pitchFamily="34" charset="0"/>
                <a:cs typeface="Verdana" pitchFamily="34" charset="0"/>
              </a:rPr>
              <a:t>	</a:t>
            </a:r>
            <a:r>
              <a:rPr lang="en-US" dirty="0" smtClean="0">
                <a:latin typeface="Verdana" pitchFamily="34" charset="0"/>
                <a:ea typeface="Verdana" pitchFamily="34" charset="0"/>
                <a:cs typeface="Verdana" pitchFamily="34" charset="0"/>
              </a:rPr>
              <a:t>          - </a:t>
            </a:r>
            <a:r>
              <a:rPr lang="en-US" dirty="0" err="1">
                <a:latin typeface="Verdana" pitchFamily="34" charset="0"/>
                <a:ea typeface="Verdana" pitchFamily="34" charset="0"/>
                <a:cs typeface="Verdana" pitchFamily="34" charset="0"/>
              </a:rPr>
              <a:t>caldura</a:t>
            </a:r>
            <a:endParaRPr lang="en-US" dirty="0">
              <a:latin typeface="Verdana" pitchFamily="34" charset="0"/>
              <a:ea typeface="Verdana" pitchFamily="34" charset="0"/>
              <a:cs typeface="Verdana" pitchFamily="34" charset="0"/>
            </a:endParaRPr>
          </a:p>
          <a:p>
            <a:r>
              <a:rPr lang="en-US" dirty="0">
                <a:latin typeface="Verdana" pitchFamily="34" charset="0"/>
                <a:ea typeface="Verdana" pitchFamily="34" charset="0"/>
                <a:cs typeface="Verdana" pitchFamily="34" charset="0"/>
              </a:rPr>
              <a:t> </a:t>
            </a:r>
          </a:p>
          <a:p>
            <a:r>
              <a:rPr lang="en-US" dirty="0">
                <a:latin typeface="Verdana" pitchFamily="34" charset="0"/>
                <a:ea typeface="Verdana" pitchFamily="34" charset="0"/>
                <a:cs typeface="Verdana" pitchFamily="34" charset="0"/>
              </a:rPr>
              <a:t>- </a:t>
            </a:r>
            <a:r>
              <a:rPr lang="en-US" dirty="0" err="1">
                <a:latin typeface="Verdana" pitchFamily="34" charset="0"/>
                <a:ea typeface="Verdana" pitchFamily="34" charset="0"/>
                <a:cs typeface="Verdana" pitchFamily="34" charset="0"/>
              </a:rPr>
              <a:t>factori</a:t>
            </a:r>
            <a:r>
              <a:rPr lang="en-US" dirty="0">
                <a:latin typeface="Verdana" pitchFamily="34" charset="0"/>
                <a:ea typeface="Verdana" pitchFamily="34" charset="0"/>
                <a:cs typeface="Verdana" pitchFamily="34" charset="0"/>
              </a:rPr>
              <a:t> </a:t>
            </a:r>
            <a:r>
              <a:rPr lang="en-US" dirty="0" err="1">
                <a:latin typeface="Verdana" pitchFamily="34" charset="0"/>
                <a:ea typeface="Verdana" pitchFamily="34" charset="0"/>
                <a:cs typeface="Verdana" pitchFamily="34" charset="0"/>
              </a:rPr>
              <a:t>biologici</a:t>
            </a:r>
            <a:r>
              <a:rPr lang="en-US" dirty="0">
                <a:latin typeface="Verdana" pitchFamily="34" charset="0"/>
                <a:ea typeface="Verdana" pitchFamily="34" charset="0"/>
                <a:cs typeface="Verdana" pitchFamily="34" charset="0"/>
              </a:rPr>
              <a:t>	- </a:t>
            </a:r>
            <a:r>
              <a:rPr lang="en-US" dirty="0" err="1">
                <a:latin typeface="Verdana" pitchFamily="34" charset="0"/>
                <a:ea typeface="Verdana" pitchFamily="34" charset="0"/>
                <a:cs typeface="Verdana" pitchFamily="34" charset="0"/>
              </a:rPr>
              <a:t>germeni</a:t>
            </a:r>
            <a:r>
              <a:rPr lang="en-US" dirty="0">
                <a:latin typeface="Verdana" pitchFamily="34" charset="0"/>
                <a:ea typeface="Verdana" pitchFamily="34" charset="0"/>
                <a:cs typeface="Verdana" pitchFamily="34" charset="0"/>
              </a:rPr>
              <a:t> </a:t>
            </a:r>
            <a:r>
              <a:rPr lang="en-US" dirty="0" err="1">
                <a:latin typeface="Verdana" pitchFamily="34" charset="0"/>
                <a:ea typeface="Verdana" pitchFamily="34" charset="0"/>
                <a:cs typeface="Verdana" pitchFamily="34" charset="0"/>
              </a:rPr>
              <a:t>patogeni</a:t>
            </a:r>
            <a:endParaRPr lang="en-US" dirty="0">
              <a:latin typeface="Verdana" pitchFamily="34" charset="0"/>
              <a:ea typeface="Verdana" pitchFamily="34" charset="0"/>
              <a:cs typeface="Verdana" pitchFamily="34" charset="0"/>
            </a:endParaRPr>
          </a:p>
          <a:p>
            <a:pPr marL="0" marR="0" lvl="0" indent="228600" algn="just" defTabSz="914400" rtl="0" eaLnBrk="0" fontAlgn="base" latinLnBrk="0" hangingPunct="0">
              <a:lnSpc>
                <a:spcPct val="100000"/>
              </a:lnSpc>
              <a:spcBef>
                <a:spcPct val="0"/>
              </a:spcBef>
              <a:spcAft>
                <a:spcPct val="0"/>
              </a:spcAft>
              <a:buClrTx/>
              <a:buSzTx/>
              <a:buFontTx/>
              <a:buNone/>
              <a:tabLst/>
            </a:pPr>
            <a:endParaRPr kumimoji="0" lang="rm-CH"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3554" name="Picture 4"/>
          <p:cNvPicPr>
            <a:picLocks noChangeAspect="1" noChangeArrowheads="1"/>
          </p:cNvPicPr>
          <p:nvPr/>
        </p:nvPicPr>
        <p:blipFill>
          <a:blip r:embed="rId2"/>
          <a:srcRect/>
          <a:stretch>
            <a:fillRect/>
          </a:stretch>
        </p:blipFill>
        <p:spPr bwMode="auto">
          <a:xfrm>
            <a:off x="5638800" y="4333875"/>
            <a:ext cx="3505200" cy="252412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13"/>
          <p:cNvPicPr>
            <a:picLocks noChangeAspect="1" noChangeArrowheads="1"/>
          </p:cNvPicPr>
          <p:nvPr/>
        </p:nvPicPr>
        <p:blipFill>
          <a:blip r:embed="rId2"/>
          <a:srcRect/>
          <a:stretch>
            <a:fillRect/>
          </a:stretch>
        </p:blipFill>
        <p:spPr bwMode="auto">
          <a:xfrm>
            <a:off x="533400" y="533400"/>
            <a:ext cx="8001000" cy="57912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nvSpPr>
        <p:spPr bwMode="auto">
          <a:xfrm>
            <a:off x="381000" y="381000"/>
            <a:ext cx="8458200" cy="5029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28600" algn="just" defTabSz="914400" rtl="0" eaLnBrk="1" fontAlgn="base" latinLnBrk="0" hangingPunct="1">
              <a:lnSpc>
                <a:spcPct val="100000"/>
              </a:lnSpc>
              <a:spcBef>
                <a:spcPct val="0"/>
              </a:spcBef>
              <a:spcAft>
                <a:spcPct val="0"/>
              </a:spcAft>
              <a:buClrTx/>
              <a:buSzTx/>
              <a:buFontTx/>
              <a:buNone/>
              <a:tabLst>
                <a:tab pos="457200" algn="l"/>
              </a:tabLst>
            </a:pPr>
            <a:r>
              <a:rPr kumimoji="0" lang="rm-CH" b="0" i="0" u="none" strike="noStrike" cap="none" normalizeH="0" baseline="0" dirty="0" smtClean="0">
                <a:ln>
                  <a:noFill/>
                </a:ln>
                <a:solidFill>
                  <a:schemeClr val="tx1"/>
                </a:solidFill>
                <a:effectLst/>
                <a:latin typeface="Verdana" pitchFamily="34" charset="0"/>
                <a:ea typeface="Verdana" pitchFamily="34" charset="0"/>
                <a:cs typeface="Verdana" pitchFamily="34" charset="0"/>
              </a:rPr>
              <a:t>  Solul este supus actiunii poluarilor din aer si apa , fiind locul de intalnire al poluantilor :</a:t>
            </a:r>
            <a:endParaRPr kumimoji="0" lang="en-US" b="0" i="0" u="none" strike="noStrike" cap="none" normalizeH="0" baseline="0" dirty="0" smtClean="0">
              <a:ln>
                <a:noFill/>
              </a:ln>
              <a:solidFill>
                <a:schemeClr val="tx1"/>
              </a:solidFill>
              <a:effectLst/>
              <a:latin typeface="Verdana" pitchFamily="34" charset="0"/>
              <a:ea typeface="Verdana" pitchFamily="34" charset="0"/>
              <a:cs typeface="Verdana"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rm-CH" b="0" i="0" u="none" strike="noStrike" cap="none" normalizeH="0" baseline="0" dirty="0" smtClean="0">
                <a:ln>
                  <a:noFill/>
                </a:ln>
                <a:solidFill>
                  <a:schemeClr val="tx1"/>
                </a:solidFill>
                <a:effectLst/>
                <a:latin typeface="Verdana" pitchFamily="34" charset="0"/>
                <a:ea typeface="Verdana" pitchFamily="34" charset="0"/>
                <a:cs typeface="Verdana" pitchFamily="34" charset="0"/>
              </a:rPr>
              <a:t>pulberile din aer si gazele toxice dizolvate de ploaie in atmosfera se intorc pe sol </a:t>
            </a:r>
            <a:endParaRPr kumimoji="0" lang="en-US" b="0" i="0" u="none" strike="noStrike" cap="none" normalizeH="0" baseline="0" dirty="0" smtClean="0">
              <a:ln>
                <a:noFill/>
              </a:ln>
              <a:solidFill>
                <a:schemeClr val="tx1"/>
              </a:solidFill>
              <a:effectLst/>
              <a:latin typeface="Verdana" pitchFamily="34" charset="0"/>
              <a:ea typeface="Verdana" pitchFamily="34" charset="0"/>
              <a:cs typeface="Verdana"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rm-CH" b="0" i="0" u="none" strike="noStrike" cap="none" normalizeH="0" baseline="0" dirty="0" smtClean="0">
                <a:ln>
                  <a:noFill/>
                </a:ln>
                <a:solidFill>
                  <a:schemeClr val="tx1"/>
                </a:solidFill>
                <a:effectLst/>
                <a:latin typeface="Verdana" pitchFamily="34" charset="0"/>
                <a:ea typeface="Verdana" pitchFamily="34" charset="0"/>
                <a:cs typeface="Verdana" pitchFamily="34" charset="0"/>
              </a:rPr>
              <a:t>apele de infiltratie impregneaza solul cu poluanti antrenandu-l spre adancime </a:t>
            </a:r>
            <a:endParaRPr kumimoji="0" lang="en-US" b="0" i="0" u="none" strike="noStrike" cap="none" normalizeH="0" baseline="0" dirty="0" smtClean="0">
              <a:ln>
                <a:noFill/>
              </a:ln>
              <a:solidFill>
                <a:schemeClr val="tx1"/>
              </a:solidFill>
              <a:effectLst/>
              <a:latin typeface="Verdana" pitchFamily="34" charset="0"/>
              <a:ea typeface="Verdana" pitchFamily="34" charset="0"/>
              <a:cs typeface="Verdana"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rm-CH" b="0" i="0" u="none" strike="noStrike" cap="none" normalizeH="0" baseline="0" dirty="0" smtClean="0">
                <a:ln>
                  <a:noFill/>
                </a:ln>
                <a:solidFill>
                  <a:schemeClr val="tx1"/>
                </a:solidFill>
                <a:effectLst/>
                <a:latin typeface="Verdana" pitchFamily="34" charset="0"/>
                <a:ea typeface="Verdana" pitchFamily="34" charset="0"/>
                <a:cs typeface="Verdana" pitchFamily="34" charset="0"/>
              </a:rPr>
              <a:t>raurile poluate infecteaza suprafetele inundate sau irigate .</a:t>
            </a:r>
            <a:endParaRPr kumimoji="0" lang="en-US" b="0" i="0" u="none" strike="noStrike" cap="none" normalizeH="0" baseline="0" dirty="0" smtClean="0">
              <a:ln>
                <a:noFill/>
              </a:ln>
              <a:solidFill>
                <a:schemeClr val="tx1"/>
              </a:solidFill>
              <a:effectLst/>
              <a:latin typeface="Verdana" pitchFamily="34" charset="0"/>
              <a:ea typeface="Verdana" pitchFamily="34" charset="0"/>
              <a:cs typeface="Verdana"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endParaRPr lang="rm-CH" dirty="0">
              <a:latin typeface="Verdana" pitchFamily="34" charset="0"/>
              <a:ea typeface="Verdana" pitchFamily="34" charset="0"/>
              <a:cs typeface="Verdana"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rm-CH" b="0" i="0" u="none" strike="noStrike" cap="none" normalizeH="0" dirty="0" smtClean="0">
                <a:ln>
                  <a:noFill/>
                </a:ln>
                <a:solidFill>
                  <a:schemeClr val="tx1"/>
                </a:solidFill>
                <a:effectLst/>
                <a:latin typeface="Verdana" pitchFamily="34" charset="0"/>
                <a:ea typeface="Verdana" pitchFamily="34" charset="0"/>
                <a:cs typeface="Verdana" pitchFamily="34" charset="0"/>
              </a:rPr>
              <a:t>      </a:t>
            </a:r>
            <a:r>
              <a:rPr kumimoji="0" lang="rm-CH" b="0" i="0" u="none" strike="noStrike" cap="none" normalizeH="0" baseline="0" dirty="0" smtClean="0">
                <a:ln>
                  <a:noFill/>
                </a:ln>
                <a:solidFill>
                  <a:schemeClr val="tx1"/>
                </a:solidFill>
                <a:effectLst/>
                <a:latin typeface="Verdana" pitchFamily="34" charset="0"/>
                <a:ea typeface="Verdana" pitchFamily="34" charset="0"/>
                <a:cs typeface="Verdana" pitchFamily="34" charset="0"/>
              </a:rPr>
              <a:t>Aproape toate reziduurile solide sunt depozitate prin aglomerare sau aruncate la intamplare pe sol .</a:t>
            </a:r>
            <a:endParaRPr kumimoji="0" lang="en-US" b="0" i="0" u="none" strike="noStrike" cap="none" normalizeH="0" baseline="0" dirty="0" smtClean="0">
              <a:ln>
                <a:noFill/>
              </a:ln>
              <a:solidFill>
                <a:schemeClr val="tx1"/>
              </a:solidFill>
              <a:effectLst/>
              <a:latin typeface="Verdana" pitchFamily="34" charset="0"/>
              <a:ea typeface="Verdana" pitchFamily="34" charset="0"/>
              <a:cs typeface="Verdana"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rm-CH" b="0" i="0" u="none" strike="noStrike" cap="none" normalizeH="0" baseline="0" dirty="0" smtClean="0">
                <a:ln>
                  <a:noFill/>
                </a:ln>
                <a:solidFill>
                  <a:schemeClr val="tx1"/>
                </a:solidFill>
                <a:effectLst/>
                <a:latin typeface="Verdana" pitchFamily="34" charset="0"/>
                <a:ea typeface="Verdana" pitchFamily="34" charset="0"/>
                <a:cs typeface="Verdana" pitchFamily="34" charset="0"/>
              </a:rPr>
              <a:t>	</a:t>
            </a: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rm-CH" b="1" i="0" u="none" strike="noStrike" cap="none" normalizeH="0" baseline="0" dirty="0" smtClean="0">
                <a:ln>
                  <a:noFill/>
                </a:ln>
                <a:solidFill>
                  <a:schemeClr val="tx1"/>
                </a:solidFill>
                <a:effectLst/>
                <a:latin typeface="Verdana" pitchFamily="34" charset="0"/>
                <a:ea typeface="Verdana" pitchFamily="34" charset="0"/>
                <a:cs typeface="Verdana" pitchFamily="34" charset="0"/>
              </a:rPr>
              <a:t>Poluarile directe ale solului provin din </a:t>
            </a:r>
            <a:r>
              <a:rPr kumimoji="0" lang="rm-CH" b="0" i="0" u="none" strike="noStrike" cap="none" normalizeH="0" baseline="0" dirty="0" smtClean="0">
                <a:ln>
                  <a:noFill/>
                </a:ln>
                <a:solidFill>
                  <a:schemeClr val="tx1"/>
                </a:solidFill>
                <a:effectLst/>
                <a:latin typeface="Verdana" pitchFamily="34" charset="0"/>
                <a:ea typeface="Verdana" pitchFamily="34" charset="0"/>
                <a:cs typeface="Verdana" pitchFamily="34" charset="0"/>
              </a:rPr>
              <a:t>:</a:t>
            </a:r>
            <a:endParaRPr kumimoji="0" lang="en-US" b="0" i="0" u="none" strike="noStrike" cap="none" normalizeH="0" baseline="0" dirty="0" smtClean="0">
              <a:ln>
                <a:noFill/>
              </a:ln>
              <a:solidFill>
                <a:schemeClr val="tx1"/>
              </a:solidFill>
              <a:effectLst/>
              <a:latin typeface="Verdana" pitchFamily="34" charset="0"/>
              <a:ea typeface="Verdana" pitchFamily="34" charset="0"/>
              <a:cs typeface="Verdana"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rm-CH" b="0" i="0" u="none" strike="noStrike" cap="none" normalizeH="0" baseline="0" dirty="0" smtClean="0">
                <a:ln>
                  <a:noFill/>
                </a:ln>
                <a:solidFill>
                  <a:schemeClr val="tx1"/>
                </a:solidFill>
                <a:effectLst/>
                <a:latin typeface="Verdana" pitchFamily="34" charset="0"/>
                <a:ea typeface="Verdana" pitchFamily="34" charset="0"/>
                <a:cs typeface="Verdana" pitchFamily="34" charset="0"/>
              </a:rPr>
              <a:t>aruncarea mucului de tigara sau a biletului de tramvai pana la automobilul abandonat .</a:t>
            </a:r>
            <a:endParaRPr kumimoji="0" lang="en-US" b="0" i="0" u="none" strike="noStrike" cap="none" normalizeH="0" baseline="0" dirty="0" smtClean="0">
              <a:ln>
                <a:noFill/>
              </a:ln>
              <a:solidFill>
                <a:schemeClr val="tx1"/>
              </a:solidFill>
              <a:effectLst/>
              <a:latin typeface="Verdana" pitchFamily="34" charset="0"/>
              <a:ea typeface="Verdana" pitchFamily="34" charset="0"/>
              <a:cs typeface="Verdana"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rm-CH" b="0" i="0" u="none" strike="noStrike" cap="none" normalizeH="0" baseline="0" dirty="0" smtClean="0">
                <a:ln>
                  <a:noFill/>
                </a:ln>
                <a:solidFill>
                  <a:schemeClr val="tx1"/>
                </a:solidFill>
                <a:effectLst/>
                <a:latin typeface="Verdana" pitchFamily="34" charset="0"/>
                <a:ea typeface="Verdana" pitchFamily="34" charset="0"/>
                <a:cs typeface="Verdana" pitchFamily="34" charset="0"/>
              </a:rPr>
              <a:t>scurgerea picaturii de ulei din tractorul care circula pe camp pana la hale de deseuri .</a:t>
            </a:r>
            <a:endParaRPr kumimoji="0" lang="en-US" b="0" i="0" u="none" strike="noStrike" cap="none" normalizeH="0" baseline="0" dirty="0" smtClean="0">
              <a:ln>
                <a:noFill/>
              </a:ln>
              <a:solidFill>
                <a:schemeClr val="tx1"/>
              </a:solidFill>
              <a:effectLst/>
              <a:latin typeface="Verdana" pitchFamily="34" charset="0"/>
              <a:ea typeface="Verdana" pitchFamily="34" charset="0"/>
              <a:cs typeface="Verdana"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rm-CH" b="0" i="0" u="none" strike="noStrike" cap="none" normalizeH="0" baseline="0" dirty="0" smtClean="0">
                <a:ln>
                  <a:noFill/>
                </a:ln>
                <a:solidFill>
                  <a:schemeClr val="tx1"/>
                </a:solidFill>
                <a:effectLst/>
                <a:latin typeface="Verdana" pitchFamily="34" charset="0"/>
                <a:ea typeface="Verdana" pitchFamily="34" charset="0"/>
                <a:cs typeface="Verdana" pitchFamily="34" charset="0"/>
              </a:rPr>
              <a:t>     Nocivitatile care nu sunt suficient de concentrate pentru a distruge vegetatia pustiind locul, pot provoca consecinte indirecte , fiind absorbite de plante care servesc ca alimente oamenilor si animalelor domestice . Bolile contagioase intestinale si parazitii din apele fecaloide parcurg un drum similar .</a:t>
            </a:r>
          </a:p>
        </p:txBody>
      </p:sp>
      <p:pic>
        <p:nvPicPr>
          <p:cNvPr id="21506" name="Picture 10"/>
          <p:cNvPicPr>
            <a:picLocks noChangeAspect="1" noChangeArrowheads="1"/>
          </p:cNvPicPr>
          <p:nvPr/>
        </p:nvPicPr>
        <p:blipFill>
          <a:blip r:embed="rId2"/>
          <a:srcRect/>
          <a:stretch>
            <a:fillRect/>
          </a:stretch>
        </p:blipFill>
        <p:spPr bwMode="auto">
          <a:xfrm>
            <a:off x="5334000" y="5562600"/>
            <a:ext cx="3124200" cy="12954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ChangeArrowheads="1"/>
          </p:cNvSpPr>
          <p:nvPr/>
        </p:nvSpPr>
        <p:spPr bwMode="auto">
          <a:xfrm>
            <a:off x="533400" y="304800"/>
            <a:ext cx="8229600" cy="757130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rm-CH" b="0" i="0" u="none" strike="noStrike" cap="none" normalizeH="0" baseline="0" dirty="0" smtClean="0">
                <a:ln>
                  <a:noFill/>
                </a:ln>
                <a:solidFill>
                  <a:schemeClr val="tx1"/>
                </a:solidFill>
                <a:effectLst/>
                <a:latin typeface="Verdana" pitchFamily="34" charset="0"/>
                <a:ea typeface="Verdana" pitchFamily="34" charset="0"/>
                <a:cs typeface="Verdana" pitchFamily="34" charset="0"/>
              </a:rPr>
              <a:t>Reziduurile industriale degradeaza solurile prin :</a:t>
            </a: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en-US" b="0" i="0" u="none" strike="noStrike" cap="none" normalizeH="0" baseline="0" dirty="0" smtClean="0">
              <a:ln>
                <a:noFill/>
              </a:ln>
              <a:solidFill>
                <a:schemeClr val="tx1"/>
              </a:solidFill>
              <a:effectLst/>
              <a:latin typeface="Verdana" pitchFamily="34" charset="0"/>
              <a:ea typeface="Verdana" pitchFamily="34" charset="0"/>
              <a:cs typeface="Verdana"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v"/>
              <a:tabLst>
                <a:tab pos="457200" algn="l"/>
              </a:tabLst>
            </a:pPr>
            <a:r>
              <a:rPr kumimoji="0" lang="rm-CH" b="0" i="0" u="none" strike="noStrike" cap="none" normalizeH="0" baseline="0" dirty="0" smtClean="0">
                <a:ln>
                  <a:noFill/>
                </a:ln>
                <a:solidFill>
                  <a:schemeClr val="tx1"/>
                </a:solidFill>
                <a:effectLst/>
                <a:latin typeface="Verdana" pitchFamily="34" charset="0"/>
                <a:ea typeface="Verdana" pitchFamily="34" charset="0"/>
                <a:cs typeface="Verdana" pitchFamily="34" charset="0"/>
              </a:rPr>
              <a:t>  halele de reziduuri industriale care blocheza mari suprafete de teren ce devin inutilizabile , amplasarea nerationala producand accidente .</a:t>
            </a:r>
            <a:endParaRPr kumimoji="0" lang="en-US" b="0" i="0" u="none" strike="noStrike" cap="none" normalizeH="0" baseline="0" dirty="0" smtClean="0">
              <a:ln>
                <a:noFill/>
              </a:ln>
              <a:solidFill>
                <a:schemeClr val="tx1"/>
              </a:solidFill>
              <a:effectLst/>
              <a:latin typeface="Verdana" pitchFamily="34" charset="0"/>
              <a:ea typeface="Verdana" pitchFamily="34" charset="0"/>
              <a:cs typeface="Verdana"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en-US" b="0" i="0" u="none" strike="noStrike" cap="none" normalizeH="0" baseline="0" dirty="0" smtClean="0">
              <a:ln>
                <a:noFill/>
              </a:ln>
              <a:solidFill>
                <a:schemeClr val="tx1"/>
              </a:solidFill>
              <a:effectLst/>
              <a:latin typeface="Verdana" pitchFamily="34" charset="0"/>
              <a:ea typeface="Verdana" pitchFamily="34" charset="0"/>
              <a:cs typeface="Verdana"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v"/>
              <a:tabLst>
                <a:tab pos="457200" algn="l"/>
              </a:tabLst>
            </a:pPr>
            <a:r>
              <a:rPr kumimoji="0" lang="rm-CH" b="0" i="0" u="none" strike="noStrike" cap="none" normalizeH="0" baseline="0" dirty="0" smtClean="0">
                <a:ln>
                  <a:noFill/>
                </a:ln>
                <a:solidFill>
                  <a:schemeClr val="tx1"/>
                </a:solidFill>
                <a:effectLst/>
                <a:latin typeface="Verdana" pitchFamily="34" charset="0"/>
                <a:ea typeface="Verdana" pitchFamily="34" charset="0"/>
                <a:cs typeface="Verdana" pitchFamily="34" charset="0"/>
              </a:rPr>
              <a:t>   raspandirea petrolului pe sol in zonele de extractie si prelucrare prin intermediul apelor fluviale </a:t>
            </a:r>
          </a:p>
          <a:p>
            <a:pPr marL="0" marR="0" lvl="0" indent="0" algn="l" defTabSz="914400" rtl="0" eaLnBrk="0" fontAlgn="base" latinLnBrk="0" hangingPunct="0">
              <a:lnSpc>
                <a:spcPct val="100000"/>
              </a:lnSpc>
              <a:spcBef>
                <a:spcPct val="0"/>
              </a:spcBef>
              <a:spcAft>
                <a:spcPct val="0"/>
              </a:spcAft>
              <a:buClrTx/>
              <a:buSzTx/>
              <a:tabLst>
                <a:tab pos="457200" algn="l"/>
              </a:tabLst>
            </a:pPr>
            <a:endParaRPr kumimoji="0" lang="en-US" b="0" i="0" u="none" strike="noStrike" cap="none" normalizeH="0" baseline="0" dirty="0" smtClean="0">
              <a:ln>
                <a:noFill/>
              </a:ln>
              <a:solidFill>
                <a:schemeClr val="tx1"/>
              </a:solidFill>
              <a:effectLst/>
              <a:latin typeface="Verdana" pitchFamily="34" charset="0"/>
              <a:ea typeface="Verdana" pitchFamily="34" charset="0"/>
              <a:cs typeface="Verdana" pitchFamily="34" charset="0"/>
            </a:endParaRPr>
          </a:p>
          <a:p>
            <a:pPr>
              <a:buFont typeface="Wingdings" pitchFamily="2" charset="2"/>
              <a:buChar char="v"/>
            </a:pPr>
            <a:r>
              <a:rPr kumimoji="0" lang="rm-CH" b="0" i="0" u="none" strike="noStrike" cap="none" normalizeH="0" baseline="0" dirty="0" smtClean="0">
                <a:ln>
                  <a:noFill/>
                </a:ln>
                <a:solidFill>
                  <a:schemeClr val="tx1"/>
                </a:solidFill>
                <a:effectLst/>
                <a:latin typeface="Verdana" pitchFamily="34" charset="0"/>
                <a:ea typeface="Verdana" pitchFamily="34" charset="0"/>
                <a:cs typeface="Verdana" pitchFamily="34" charset="0"/>
              </a:rPr>
              <a:t>  halele de cenusi provenite din industria metalelor neferoase ce contin urne de metale grele toxice  (Cu , Zn , Cd , Pb ) , bioxid de sulf si arsen .</a:t>
            </a:r>
          </a:p>
          <a:p>
            <a:r>
              <a:rPr lang="en-US" dirty="0" smtClean="0"/>
              <a:t>         </a:t>
            </a:r>
            <a:r>
              <a:rPr lang="en-US" dirty="0" err="1" smtClean="0">
                <a:latin typeface="Verdana" pitchFamily="34" charset="0"/>
                <a:ea typeface="Verdana" pitchFamily="34" charset="0"/>
                <a:cs typeface="Verdana" pitchFamily="34" charset="0"/>
              </a:rPr>
              <a:t>Sursele</a:t>
            </a:r>
            <a:r>
              <a:rPr lang="en-US" dirty="0" smtClean="0">
                <a:latin typeface="Verdana" pitchFamily="34" charset="0"/>
                <a:ea typeface="Verdana" pitchFamily="34" charset="0"/>
                <a:cs typeface="Verdana" pitchFamily="34" charset="0"/>
              </a:rPr>
              <a:t> </a:t>
            </a:r>
            <a:r>
              <a:rPr lang="en-US" dirty="0" err="1">
                <a:latin typeface="Verdana" pitchFamily="34" charset="0"/>
                <a:ea typeface="Verdana" pitchFamily="34" charset="0"/>
                <a:cs typeface="Verdana" pitchFamily="34" charset="0"/>
              </a:rPr>
              <a:t>principale</a:t>
            </a:r>
            <a:r>
              <a:rPr lang="en-US" dirty="0">
                <a:latin typeface="Verdana" pitchFamily="34" charset="0"/>
                <a:ea typeface="Verdana" pitchFamily="34" charset="0"/>
                <a:cs typeface="Verdana" pitchFamily="34" charset="0"/>
              </a:rPr>
              <a:t> ale </a:t>
            </a:r>
            <a:r>
              <a:rPr lang="en-US" dirty="0" err="1">
                <a:latin typeface="Verdana" pitchFamily="34" charset="0"/>
                <a:ea typeface="Verdana" pitchFamily="34" charset="0"/>
                <a:cs typeface="Verdana" pitchFamily="34" charset="0"/>
              </a:rPr>
              <a:t>poluarii</a:t>
            </a:r>
            <a:r>
              <a:rPr lang="en-US" dirty="0">
                <a:latin typeface="Verdana" pitchFamily="34" charset="0"/>
                <a:ea typeface="Verdana" pitchFamily="34" charset="0"/>
                <a:cs typeface="Verdana" pitchFamily="34" charset="0"/>
              </a:rPr>
              <a:t> </a:t>
            </a:r>
            <a:r>
              <a:rPr lang="en-US" dirty="0" err="1">
                <a:latin typeface="Verdana" pitchFamily="34" charset="0"/>
                <a:ea typeface="Verdana" pitchFamily="34" charset="0"/>
                <a:cs typeface="Verdana" pitchFamily="34" charset="0"/>
              </a:rPr>
              <a:t>solurilor</a:t>
            </a:r>
            <a:r>
              <a:rPr lang="en-US" dirty="0">
                <a:latin typeface="Verdana" pitchFamily="34" charset="0"/>
                <a:ea typeface="Verdana" pitchFamily="34" charset="0"/>
                <a:cs typeface="Verdana" pitchFamily="34" charset="0"/>
              </a:rPr>
              <a:t> </a:t>
            </a:r>
            <a:r>
              <a:rPr lang="en-US" dirty="0" err="1">
                <a:latin typeface="Verdana" pitchFamily="34" charset="0"/>
                <a:ea typeface="Verdana" pitchFamily="34" charset="0"/>
                <a:cs typeface="Verdana" pitchFamily="34" charset="0"/>
              </a:rPr>
              <a:t>sunt</a:t>
            </a:r>
            <a:r>
              <a:rPr lang="en-US" dirty="0">
                <a:latin typeface="Verdana" pitchFamily="34" charset="0"/>
                <a:ea typeface="Verdana" pitchFamily="34" charset="0"/>
                <a:cs typeface="Verdana" pitchFamily="34" charset="0"/>
              </a:rPr>
              <a:t> </a:t>
            </a:r>
            <a:r>
              <a:rPr lang="en-US" dirty="0" smtClean="0">
                <a:latin typeface="Verdana" pitchFamily="34" charset="0"/>
                <a:ea typeface="Verdana" pitchFamily="34" charset="0"/>
                <a:cs typeface="Verdana" pitchFamily="34" charset="0"/>
              </a:rPr>
              <a:t>:</a:t>
            </a:r>
          </a:p>
          <a:p>
            <a:endParaRPr lang="en-US" dirty="0">
              <a:latin typeface="Verdana" pitchFamily="34" charset="0"/>
              <a:ea typeface="Verdana" pitchFamily="34" charset="0"/>
              <a:cs typeface="Verdana" pitchFamily="34" charset="0"/>
            </a:endParaRPr>
          </a:p>
          <a:p>
            <a:pPr lvl="0">
              <a:buFont typeface="Wingdings" pitchFamily="2" charset="2"/>
              <a:buChar char="v"/>
            </a:pPr>
            <a:r>
              <a:rPr lang="en-US" dirty="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aplicarea</a:t>
            </a:r>
            <a:r>
              <a:rPr lang="en-US" dirty="0" smtClean="0">
                <a:latin typeface="Verdana" pitchFamily="34" charset="0"/>
                <a:ea typeface="Verdana" pitchFamily="34" charset="0"/>
                <a:cs typeface="Verdana" pitchFamily="34" charset="0"/>
              </a:rPr>
              <a:t> </a:t>
            </a:r>
            <a:r>
              <a:rPr lang="en-US" dirty="0" err="1">
                <a:latin typeface="Verdana" pitchFamily="34" charset="0"/>
                <a:ea typeface="Verdana" pitchFamily="34" charset="0"/>
                <a:cs typeface="Verdana" pitchFamily="34" charset="0"/>
              </a:rPr>
              <a:t>pe</a:t>
            </a:r>
            <a:r>
              <a:rPr lang="en-US" dirty="0">
                <a:latin typeface="Verdana" pitchFamily="34" charset="0"/>
                <a:ea typeface="Verdana" pitchFamily="34" charset="0"/>
                <a:cs typeface="Verdana" pitchFamily="34" charset="0"/>
              </a:rPr>
              <a:t> </a:t>
            </a:r>
            <a:r>
              <a:rPr lang="en-US" dirty="0" err="1">
                <a:latin typeface="Verdana" pitchFamily="34" charset="0"/>
                <a:ea typeface="Verdana" pitchFamily="34" charset="0"/>
                <a:cs typeface="Verdana" pitchFamily="34" charset="0"/>
              </a:rPr>
              <a:t>scara</a:t>
            </a:r>
            <a:r>
              <a:rPr lang="en-US" dirty="0">
                <a:latin typeface="Verdana" pitchFamily="34" charset="0"/>
                <a:ea typeface="Verdana" pitchFamily="34" charset="0"/>
                <a:cs typeface="Verdana" pitchFamily="34" charset="0"/>
              </a:rPr>
              <a:t> </a:t>
            </a:r>
            <a:r>
              <a:rPr lang="en-US" dirty="0" err="1">
                <a:latin typeface="Verdana" pitchFamily="34" charset="0"/>
                <a:ea typeface="Verdana" pitchFamily="34" charset="0"/>
                <a:cs typeface="Verdana" pitchFamily="34" charset="0"/>
              </a:rPr>
              <a:t>larga</a:t>
            </a:r>
            <a:r>
              <a:rPr lang="en-US" dirty="0">
                <a:latin typeface="Verdana" pitchFamily="34" charset="0"/>
                <a:ea typeface="Verdana" pitchFamily="34" charset="0"/>
                <a:cs typeface="Verdana" pitchFamily="34" charset="0"/>
              </a:rPr>
              <a:t> a </a:t>
            </a:r>
            <a:r>
              <a:rPr lang="en-US" dirty="0" err="1">
                <a:latin typeface="Verdana" pitchFamily="34" charset="0"/>
                <a:ea typeface="Verdana" pitchFamily="34" charset="0"/>
                <a:cs typeface="Verdana" pitchFamily="34" charset="0"/>
              </a:rPr>
              <a:t>ingrasamintelor</a:t>
            </a:r>
            <a:r>
              <a:rPr lang="en-US" dirty="0">
                <a:latin typeface="Verdana" pitchFamily="34" charset="0"/>
                <a:ea typeface="Verdana" pitchFamily="34" charset="0"/>
                <a:cs typeface="Verdana" pitchFamily="34" charset="0"/>
              </a:rPr>
              <a:t> </a:t>
            </a:r>
            <a:r>
              <a:rPr lang="en-US" dirty="0" err="1">
                <a:latin typeface="Verdana" pitchFamily="34" charset="0"/>
                <a:ea typeface="Verdana" pitchFamily="34" charset="0"/>
                <a:cs typeface="Verdana" pitchFamily="34" charset="0"/>
              </a:rPr>
              <a:t>si</a:t>
            </a:r>
            <a:r>
              <a:rPr lang="en-US" dirty="0">
                <a:latin typeface="Verdana" pitchFamily="34" charset="0"/>
                <a:ea typeface="Verdana" pitchFamily="34" charset="0"/>
                <a:cs typeface="Verdana" pitchFamily="34" charset="0"/>
              </a:rPr>
              <a:t> </a:t>
            </a:r>
            <a:r>
              <a:rPr lang="en-US" dirty="0" err="1">
                <a:latin typeface="Verdana" pitchFamily="34" charset="0"/>
                <a:ea typeface="Verdana" pitchFamily="34" charset="0"/>
                <a:cs typeface="Verdana" pitchFamily="34" charset="0"/>
              </a:rPr>
              <a:t>pesticidelor</a:t>
            </a:r>
            <a:r>
              <a:rPr lang="en-US" dirty="0">
                <a:latin typeface="Verdana" pitchFamily="34" charset="0"/>
                <a:ea typeface="Verdana" pitchFamily="34" charset="0"/>
                <a:cs typeface="Verdana" pitchFamily="34" charset="0"/>
              </a:rPr>
              <a:t> in </a:t>
            </a:r>
            <a:r>
              <a:rPr lang="en-US" dirty="0" err="1" smtClean="0">
                <a:latin typeface="Verdana" pitchFamily="34" charset="0"/>
                <a:ea typeface="Verdana" pitchFamily="34" charset="0"/>
                <a:cs typeface="Verdana" pitchFamily="34" charset="0"/>
              </a:rPr>
              <a:t>agricultura</a:t>
            </a:r>
            <a:endParaRPr lang="en-US" dirty="0" smtClean="0">
              <a:latin typeface="Verdana" pitchFamily="34" charset="0"/>
              <a:ea typeface="Verdana" pitchFamily="34" charset="0"/>
              <a:cs typeface="Verdana" pitchFamily="34" charset="0"/>
            </a:endParaRPr>
          </a:p>
          <a:p>
            <a:pPr lvl="0"/>
            <a:endParaRPr lang="en-US" dirty="0">
              <a:latin typeface="Verdana" pitchFamily="34" charset="0"/>
              <a:ea typeface="Verdana" pitchFamily="34" charset="0"/>
              <a:cs typeface="Verdana" pitchFamily="34" charset="0"/>
            </a:endParaRPr>
          </a:p>
          <a:p>
            <a:pPr lvl="0">
              <a:buFont typeface="Wingdings" pitchFamily="2" charset="2"/>
              <a:buChar char="v"/>
            </a:pP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folosirea</a:t>
            </a:r>
            <a:r>
              <a:rPr lang="en-US" dirty="0" smtClean="0">
                <a:latin typeface="Verdana" pitchFamily="34" charset="0"/>
                <a:ea typeface="Verdana" pitchFamily="34" charset="0"/>
                <a:cs typeface="Verdana" pitchFamily="34" charset="0"/>
              </a:rPr>
              <a:t> </a:t>
            </a:r>
            <a:r>
              <a:rPr lang="en-US" dirty="0" err="1">
                <a:latin typeface="Verdana" pitchFamily="34" charset="0"/>
                <a:ea typeface="Verdana" pitchFamily="34" charset="0"/>
                <a:cs typeface="Verdana" pitchFamily="34" charset="0"/>
              </a:rPr>
              <a:t>sistemelor</a:t>
            </a:r>
            <a:r>
              <a:rPr lang="en-US" dirty="0">
                <a:latin typeface="Verdana" pitchFamily="34" charset="0"/>
                <a:ea typeface="Verdana" pitchFamily="34" charset="0"/>
                <a:cs typeface="Verdana" pitchFamily="34" charset="0"/>
              </a:rPr>
              <a:t> </a:t>
            </a:r>
            <a:r>
              <a:rPr lang="en-US" dirty="0" err="1">
                <a:latin typeface="Verdana" pitchFamily="34" charset="0"/>
                <a:ea typeface="Verdana" pitchFamily="34" charset="0"/>
                <a:cs typeface="Verdana" pitchFamily="34" charset="0"/>
              </a:rPr>
              <a:t>extinse</a:t>
            </a:r>
            <a:r>
              <a:rPr lang="en-US" dirty="0">
                <a:latin typeface="Verdana" pitchFamily="34" charset="0"/>
                <a:ea typeface="Verdana" pitchFamily="34" charset="0"/>
                <a:cs typeface="Verdana" pitchFamily="34" charset="0"/>
              </a:rPr>
              <a:t> de </a:t>
            </a:r>
            <a:r>
              <a:rPr lang="en-US" dirty="0" err="1" smtClean="0">
                <a:latin typeface="Verdana" pitchFamily="34" charset="0"/>
                <a:ea typeface="Verdana" pitchFamily="34" charset="0"/>
                <a:cs typeface="Verdana" pitchFamily="34" charset="0"/>
              </a:rPr>
              <a:t>irigatii</a:t>
            </a:r>
            <a:endParaRPr lang="en-US" dirty="0" smtClean="0">
              <a:latin typeface="Verdana" pitchFamily="34" charset="0"/>
              <a:ea typeface="Verdana" pitchFamily="34" charset="0"/>
              <a:cs typeface="Verdana" pitchFamily="34" charset="0"/>
            </a:endParaRPr>
          </a:p>
          <a:p>
            <a:pPr lvl="0"/>
            <a:endParaRPr lang="en-US" dirty="0">
              <a:latin typeface="Verdana" pitchFamily="34" charset="0"/>
              <a:ea typeface="Verdana" pitchFamily="34" charset="0"/>
              <a:cs typeface="Verdana" pitchFamily="34" charset="0"/>
            </a:endParaRPr>
          </a:p>
          <a:p>
            <a:pPr lvl="0">
              <a:buFont typeface="Wingdings" pitchFamily="2" charset="2"/>
              <a:buChar char="v"/>
            </a:pPr>
            <a:r>
              <a:rPr lang="en-US" dirty="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depozitarea</a:t>
            </a:r>
            <a:r>
              <a:rPr lang="en-US" dirty="0" smtClean="0">
                <a:latin typeface="Verdana" pitchFamily="34" charset="0"/>
                <a:ea typeface="Verdana" pitchFamily="34" charset="0"/>
                <a:cs typeface="Verdana" pitchFamily="34" charset="0"/>
              </a:rPr>
              <a:t> </a:t>
            </a:r>
            <a:r>
              <a:rPr lang="en-US" dirty="0" err="1">
                <a:latin typeface="Verdana" pitchFamily="34" charset="0"/>
                <a:ea typeface="Verdana" pitchFamily="34" charset="0"/>
                <a:cs typeface="Verdana" pitchFamily="34" charset="0"/>
              </a:rPr>
              <a:t>deseurilor</a:t>
            </a:r>
            <a:r>
              <a:rPr lang="en-US" dirty="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solide</a:t>
            </a:r>
            <a:endParaRPr lang="en-US" dirty="0" smtClean="0">
              <a:latin typeface="Verdana" pitchFamily="34" charset="0"/>
              <a:ea typeface="Verdana" pitchFamily="34" charset="0"/>
              <a:cs typeface="Verdana" pitchFamily="34" charset="0"/>
            </a:endParaRPr>
          </a:p>
          <a:p>
            <a:pPr lvl="0"/>
            <a:endParaRPr lang="en-US" dirty="0">
              <a:latin typeface="Verdana" pitchFamily="34" charset="0"/>
              <a:ea typeface="Verdana" pitchFamily="34" charset="0"/>
              <a:cs typeface="Verdana" pitchFamily="34" charset="0"/>
            </a:endParaRPr>
          </a:p>
          <a:p>
            <a:pPr lvl="0">
              <a:buFont typeface="Wingdings" pitchFamily="2" charset="2"/>
              <a:buChar char="v"/>
            </a:pPr>
            <a:r>
              <a:rPr lang="en-US" dirty="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depunerile</a:t>
            </a:r>
            <a:r>
              <a:rPr lang="en-US" dirty="0" smtClean="0">
                <a:latin typeface="Verdana" pitchFamily="34" charset="0"/>
                <a:ea typeface="Verdana" pitchFamily="34" charset="0"/>
                <a:cs typeface="Verdana" pitchFamily="34" charset="0"/>
              </a:rPr>
              <a:t> </a:t>
            </a:r>
            <a:r>
              <a:rPr lang="en-US" dirty="0" err="1">
                <a:latin typeface="Verdana" pitchFamily="34" charset="0"/>
                <a:ea typeface="Verdana" pitchFamily="34" charset="0"/>
                <a:cs typeface="Verdana" pitchFamily="34" charset="0"/>
              </a:rPr>
              <a:t>atmosferice</a:t>
            </a:r>
            <a:r>
              <a:rPr lang="en-US" dirty="0">
                <a:latin typeface="Verdana" pitchFamily="34" charset="0"/>
                <a:ea typeface="Verdana" pitchFamily="34" charset="0"/>
                <a:cs typeface="Verdana" pitchFamily="34" charset="0"/>
              </a:rPr>
              <a:t> de </a:t>
            </a:r>
            <a:r>
              <a:rPr lang="en-US" dirty="0" err="1">
                <a:latin typeface="Verdana" pitchFamily="34" charset="0"/>
                <a:ea typeface="Verdana" pitchFamily="34" charset="0"/>
                <a:cs typeface="Verdana" pitchFamily="34" charset="0"/>
              </a:rPr>
              <a:t>substante</a:t>
            </a:r>
            <a:r>
              <a:rPr lang="en-US" dirty="0">
                <a:latin typeface="Verdana" pitchFamily="34" charset="0"/>
                <a:ea typeface="Verdana" pitchFamily="34" charset="0"/>
                <a:cs typeface="Verdana" pitchFamily="34" charset="0"/>
              </a:rPr>
              <a:t> </a:t>
            </a:r>
            <a:r>
              <a:rPr lang="en-US" dirty="0" err="1">
                <a:latin typeface="Verdana" pitchFamily="34" charset="0"/>
                <a:ea typeface="Verdana" pitchFamily="34" charset="0"/>
                <a:cs typeface="Verdana" pitchFamily="34" charset="0"/>
              </a:rPr>
              <a:t>toxice</a:t>
            </a:r>
            <a:r>
              <a:rPr lang="en-US" dirty="0">
                <a:latin typeface="Verdana" pitchFamily="34" charset="0"/>
                <a:ea typeface="Verdana" pitchFamily="34" charset="0"/>
                <a:cs typeface="Verdana" pitchFamily="34" charset="0"/>
              </a:rPr>
              <a:t> </a:t>
            </a:r>
            <a:r>
              <a:rPr lang="en-US" dirty="0" err="1">
                <a:latin typeface="Verdana" pitchFamily="34" charset="0"/>
                <a:ea typeface="Verdana" pitchFamily="34" charset="0"/>
                <a:cs typeface="Verdana" pitchFamily="34" charset="0"/>
              </a:rPr>
              <a:t>produse</a:t>
            </a:r>
            <a:r>
              <a:rPr lang="en-US" dirty="0">
                <a:latin typeface="Verdana" pitchFamily="34" charset="0"/>
                <a:ea typeface="Verdana" pitchFamily="34" charset="0"/>
                <a:cs typeface="Verdana" pitchFamily="34" charset="0"/>
              </a:rPr>
              <a:t> ca </a:t>
            </a:r>
            <a:r>
              <a:rPr lang="en-US" dirty="0" err="1">
                <a:latin typeface="Verdana" pitchFamily="34" charset="0"/>
                <a:ea typeface="Verdana" pitchFamily="34" charset="0"/>
                <a:cs typeface="Verdana" pitchFamily="34" charset="0"/>
              </a:rPr>
              <a:t>urmare</a:t>
            </a:r>
            <a:r>
              <a:rPr lang="en-US" dirty="0">
                <a:latin typeface="Verdana" pitchFamily="34" charset="0"/>
                <a:ea typeface="Verdana" pitchFamily="34" charset="0"/>
                <a:cs typeface="Verdana" pitchFamily="34" charset="0"/>
              </a:rPr>
              <a:t> a </a:t>
            </a:r>
            <a:r>
              <a:rPr lang="en-US" dirty="0" err="1">
                <a:latin typeface="Verdana" pitchFamily="34" charset="0"/>
                <a:ea typeface="Verdana" pitchFamily="34" charset="0"/>
                <a:cs typeface="Verdana" pitchFamily="34" charset="0"/>
              </a:rPr>
              <a:t>activitatilor</a:t>
            </a:r>
            <a:r>
              <a:rPr lang="en-US" dirty="0">
                <a:latin typeface="Verdana" pitchFamily="34" charset="0"/>
                <a:ea typeface="Verdana" pitchFamily="34" charset="0"/>
                <a:cs typeface="Verdana" pitchFamily="34" charset="0"/>
              </a:rPr>
              <a:t> </a:t>
            </a:r>
            <a:r>
              <a:rPr lang="en-US" dirty="0" err="1">
                <a:latin typeface="Verdana" pitchFamily="34" charset="0"/>
                <a:ea typeface="Verdana" pitchFamily="34" charset="0"/>
                <a:cs typeface="Verdana" pitchFamily="34" charset="0"/>
              </a:rPr>
              <a:t>umane</a:t>
            </a:r>
            <a:r>
              <a:rPr lang="en-US" dirty="0">
                <a:latin typeface="Verdana" pitchFamily="34" charset="0"/>
                <a:ea typeface="Verdana" pitchFamily="34" charset="0"/>
                <a:cs typeface="Verdana" pitchFamily="34" charset="0"/>
              </a:rPr>
              <a:t> .</a:t>
            </a:r>
          </a:p>
          <a:p>
            <a:pPr marL="0" marR="0" lvl="0" indent="0" algn="l" defTabSz="914400" rtl="0" eaLnBrk="0" fontAlgn="base" latinLnBrk="0" hangingPunct="0">
              <a:lnSpc>
                <a:spcPct val="100000"/>
              </a:lnSpc>
              <a:spcBef>
                <a:spcPct val="0"/>
              </a:spcBef>
              <a:spcAft>
                <a:spcPct val="0"/>
              </a:spcAft>
              <a:buClrTx/>
              <a:buSzTx/>
              <a:tabLst>
                <a:tab pos="457200" algn="l"/>
              </a:tabLst>
            </a:pPr>
            <a:endParaRPr kumimoji="0" lang="rm-CH" b="0" i="0" u="none" strike="noStrike" cap="none" normalizeH="0" baseline="0" dirty="0" smtClean="0">
              <a:ln>
                <a:noFill/>
              </a:ln>
              <a:solidFill>
                <a:schemeClr val="tx1"/>
              </a:solidFill>
              <a:effectLst/>
              <a:latin typeface="Verdana" pitchFamily="34" charset="0"/>
              <a:ea typeface="Verdana" pitchFamily="34" charset="0"/>
              <a:cs typeface="Verdana" pitchFamily="34" charset="0"/>
            </a:endParaRPr>
          </a:p>
          <a:p>
            <a:pPr marL="0" marR="0" lvl="0" indent="0" algn="l" defTabSz="914400" rtl="0" eaLnBrk="0" fontAlgn="base" latinLnBrk="0" hangingPunct="0">
              <a:lnSpc>
                <a:spcPct val="100000"/>
              </a:lnSpc>
              <a:spcBef>
                <a:spcPct val="0"/>
              </a:spcBef>
              <a:spcAft>
                <a:spcPct val="0"/>
              </a:spcAft>
              <a:buClrTx/>
              <a:buSzTx/>
              <a:tabLst>
                <a:tab pos="457200" algn="l"/>
              </a:tabLst>
            </a:pPr>
            <a:endParaRPr kumimoji="0" lang="rm-CH" b="0" i="0" u="none" strike="noStrike" cap="none" normalizeH="0" baseline="0" dirty="0" smtClean="0">
              <a:ln>
                <a:noFill/>
              </a:ln>
              <a:solidFill>
                <a:schemeClr val="tx1"/>
              </a:solidFill>
              <a:effectLst/>
              <a:latin typeface="Verdana" pitchFamily="34" charset="0"/>
              <a:ea typeface="Verdana" pitchFamily="34" charset="0"/>
              <a:cs typeface="Verdana" pitchFamily="34" charset="0"/>
            </a:endParaRPr>
          </a:p>
          <a:p>
            <a:pPr marL="0" marR="0" lvl="0" indent="0" algn="l" defTabSz="914400" rtl="0" eaLnBrk="0" fontAlgn="base" latinLnBrk="0" hangingPunct="0">
              <a:lnSpc>
                <a:spcPct val="100000"/>
              </a:lnSpc>
              <a:spcBef>
                <a:spcPct val="0"/>
              </a:spcBef>
              <a:spcAft>
                <a:spcPct val="0"/>
              </a:spcAft>
              <a:buClrTx/>
              <a:buSzTx/>
              <a:tabLst>
                <a:tab pos="457200" algn="l"/>
              </a:tabLst>
            </a:pPr>
            <a:endParaRPr kumimoji="0" lang="en-US" b="0" i="0" u="none" strike="noStrike" cap="none" normalizeH="0" baseline="0" dirty="0" smtClean="0">
              <a:ln>
                <a:noFill/>
              </a:ln>
              <a:solidFill>
                <a:schemeClr val="tx1"/>
              </a:solidFill>
              <a:effectLst/>
              <a:latin typeface="Verdana" pitchFamily="34" charset="0"/>
              <a:ea typeface="Verdana" pitchFamily="34" charset="0"/>
              <a:cs typeface="Verdana"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en-US" b="0" i="0" u="none" strike="noStrike" cap="none" normalizeH="0" baseline="0" dirty="0" smtClean="0">
              <a:ln>
                <a:noFill/>
              </a:ln>
              <a:solidFill>
                <a:schemeClr val="tx1"/>
              </a:solidFill>
              <a:effectLst/>
              <a:latin typeface="Verdana" pitchFamily="34" charset="0"/>
              <a:ea typeface="Verdana" pitchFamily="34" charset="0"/>
              <a:cs typeface="Verdana" pitchFamily="34" charset="0"/>
            </a:endParaRP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7" name="Rectangle 11"/>
          <p:cNvSpPr>
            <a:spLocks noChangeArrowheads="1"/>
          </p:cNvSpPr>
          <p:nvPr/>
        </p:nvSpPr>
        <p:spPr bwMode="auto">
          <a:xfrm>
            <a:off x="914400" y="0"/>
            <a:ext cx="7696200"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m-CH" b="0" i="0" u="none" strike="noStrike" cap="none" normalizeH="0" baseline="0" dirty="0" smtClean="0">
                <a:ln>
                  <a:noFill/>
                </a:ln>
                <a:solidFill>
                  <a:schemeClr val="tx1"/>
                </a:solidFill>
                <a:effectLst/>
                <a:latin typeface="Verdana" pitchFamily="34" charset="0"/>
                <a:ea typeface="Verdana" pitchFamily="34" charset="0"/>
                <a:cs typeface="Verdana" pitchFamily="34" charset="0"/>
              </a:rPr>
              <a: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m-CH" sz="2400" b="0" i="0" u="none" strike="noStrike" cap="none" normalizeH="0" baseline="0" dirty="0" smtClean="0">
                <a:ln>
                  <a:noFill/>
                </a:ln>
                <a:solidFill>
                  <a:schemeClr val="tx1"/>
                </a:solidFill>
                <a:effectLst/>
                <a:latin typeface="Verdana" pitchFamily="34" charset="0"/>
                <a:ea typeface="Verdana" pitchFamily="34" charset="0"/>
                <a:cs typeface="Verdana" pitchFamily="34" charset="0"/>
              </a:rPr>
              <a:t>Surse de deteriorare a</a:t>
            </a:r>
            <a:r>
              <a:rPr kumimoji="0" lang="rm-CH" sz="2400" b="0" i="0" u="none" strike="noStrike" cap="none" normalizeH="0" dirty="0" smtClean="0">
                <a:ln>
                  <a:noFill/>
                </a:ln>
                <a:solidFill>
                  <a:schemeClr val="tx1"/>
                </a:solidFill>
                <a:effectLst/>
                <a:latin typeface="Verdana" pitchFamily="34" charset="0"/>
                <a:ea typeface="Verdana" pitchFamily="34" charset="0"/>
                <a:cs typeface="Verdana" pitchFamily="34" charset="0"/>
              </a:rPr>
              <a:t> </a:t>
            </a:r>
            <a:r>
              <a:rPr kumimoji="0" lang="rm-CH" sz="2400" b="0" i="0" u="none" strike="noStrike" cap="none" normalizeH="0" baseline="0" dirty="0" smtClean="0">
                <a:ln>
                  <a:noFill/>
                </a:ln>
                <a:solidFill>
                  <a:schemeClr val="tx1"/>
                </a:solidFill>
                <a:effectLst/>
                <a:latin typeface="Verdana" pitchFamily="34" charset="0"/>
                <a:ea typeface="Verdana" pitchFamily="34" charset="0"/>
                <a:cs typeface="Verdana" pitchFamily="34" charset="0"/>
              </a:rPr>
              <a:t>solului </a:t>
            </a:r>
            <a:endParaRPr kumimoji="0" lang="en-US" sz="2400" b="0" i="0" u="none" strike="noStrike" cap="none" normalizeH="0" baseline="0" dirty="0" smtClean="0">
              <a:ln>
                <a:noFill/>
              </a:ln>
              <a:solidFill>
                <a:schemeClr val="tx1"/>
              </a:solidFill>
              <a:effectLst/>
              <a:latin typeface="Verdana" pitchFamily="34" charset="0"/>
              <a:ea typeface="Verdana" pitchFamily="34" charset="0"/>
              <a:cs typeface="Verdana"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Verdana" pitchFamily="34" charset="0"/>
              <a:ea typeface="Verdana" pitchFamily="34" charset="0"/>
              <a:cs typeface="Verdana" pitchFamily="34" charset="0"/>
            </a:endParaRPr>
          </a:p>
        </p:txBody>
      </p:sp>
      <p:grpSp>
        <p:nvGrpSpPr>
          <p:cNvPr id="19457" name="Group 1"/>
          <p:cNvGrpSpPr>
            <a:grpSpLocks/>
          </p:cNvGrpSpPr>
          <p:nvPr/>
        </p:nvGrpSpPr>
        <p:grpSpPr bwMode="auto">
          <a:xfrm>
            <a:off x="571500" y="1371600"/>
            <a:ext cx="7581900" cy="4495800"/>
            <a:chOff x="1800" y="9900"/>
            <a:chExt cx="6840" cy="4320"/>
          </a:xfrm>
        </p:grpSpPr>
        <p:sp>
          <p:nvSpPr>
            <p:cNvPr id="19466" name="Text Box 10"/>
            <p:cNvSpPr txBox="1">
              <a:spLocks noChangeArrowheads="1"/>
            </p:cNvSpPr>
            <p:nvPr/>
          </p:nvSpPr>
          <p:spPr bwMode="auto">
            <a:xfrm>
              <a:off x="1800" y="9900"/>
              <a:ext cx="2700" cy="553"/>
            </a:xfrm>
            <a:prstGeom prst="rect">
              <a:avLst/>
            </a:prstGeom>
            <a:solidFill>
              <a:srgbClr val="FFFFFF"/>
            </a:solidFill>
            <a:ln w="9525">
              <a:solidFill>
                <a:srgbClr val="000000"/>
              </a:solidFill>
              <a:miter lim="800000"/>
              <a:headEnd/>
              <a:tailEnd/>
            </a:ln>
            <a:effectLst>
              <a:prstShdw prst="shdw18" dist="17961" dir="13500000">
                <a:srgbClr val="000000">
                  <a:gamma/>
                  <a:shade val="60000"/>
                  <a:invGamma/>
                </a:srgbClr>
              </a:prst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bg1"/>
                  </a:solidFill>
                  <a:effectLst/>
                  <a:latin typeface="Verdana" pitchFamily="34" charset="0"/>
                  <a:ea typeface="Verdana" pitchFamily="34" charset="0"/>
                  <a:cs typeface="Verdana" pitchFamily="34" charset="0"/>
                </a:rPr>
                <a:t>INGRASAMINTE</a:t>
              </a:r>
            </a:p>
          </p:txBody>
        </p:sp>
        <p:sp>
          <p:nvSpPr>
            <p:cNvPr id="19465" name="Text Box 9"/>
            <p:cNvSpPr txBox="1">
              <a:spLocks noChangeArrowheads="1"/>
            </p:cNvSpPr>
            <p:nvPr/>
          </p:nvSpPr>
          <p:spPr bwMode="auto">
            <a:xfrm>
              <a:off x="1800" y="10620"/>
              <a:ext cx="2700" cy="553"/>
            </a:xfrm>
            <a:prstGeom prst="rect">
              <a:avLst/>
            </a:prstGeom>
            <a:solidFill>
              <a:srgbClr val="FFFFFF"/>
            </a:solidFill>
            <a:ln w="9525">
              <a:solidFill>
                <a:srgbClr val="000000"/>
              </a:solidFill>
              <a:miter lim="800000"/>
              <a:headEnd/>
              <a:tailEnd/>
            </a:ln>
            <a:effectLst>
              <a:prstShdw prst="shdw18" dist="17961" dir="13500000">
                <a:srgbClr val="000000">
                  <a:gamma/>
                  <a:shade val="60000"/>
                  <a:invGamma/>
                </a:srgbClr>
              </a:prst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bg1"/>
                  </a:solidFill>
                  <a:effectLst/>
                  <a:latin typeface="Verdana" pitchFamily="34" charset="0"/>
                  <a:ea typeface="Verdana" pitchFamily="34" charset="0"/>
                  <a:cs typeface="Verdana" pitchFamily="34" charset="0"/>
                </a:rPr>
                <a:t>IRIGATII</a:t>
              </a:r>
            </a:p>
          </p:txBody>
        </p:sp>
        <p:sp>
          <p:nvSpPr>
            <p:cNvPr id="19464" name="Text Box 8"/>
            <p:cNvSpPr txBox="1">
              <a:spLocks noChangeArrowheads="1"/>
            </p:cNvSpPr>
            <p:nvPr/>
          </p:nvSpPr>
          <p:spPr bwMode="auto">
            <a:xfrm>
              <a:off x="5760" y="9900"/>
              <a:ext cx="2880" cy="553"/>
            </a:xfrm>
            <a:prstGeom prst="rect">
              <a:avLst/>
            </a:prstGeom>
            <a:solidFill>
              <a:srgbClr val="FFFFFF"/>
            </a:solidFill>
            <a:ln w="9525">
              <a:solidFill>
                <a:srgbClr val="000000"/>
              </a:solidFill>
              <a:miter lim="800000"/>
              <a:headEnd/>
              <a:tailEnd/>
            </a:ln>
            <a:effectLst>
              <a:prstShdw prst="shdw18" dist="17961" dir="13500000">
                <a:srgbClr val="000000">
                  <a:gamma/>
                  <a:shade val="60000"/>
                  <a:invGamma/>
                </a:srgbClr>
              </a:prst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bg1"/>
                  </a:solidFill>
                  <a:effectLst/>
                  <a:latin typeface="Verdana" pitchFamily="34" charset="0"/>
                  <a:ea typeface="Verdana" pitchFamily="34" charset="0"/>
                  <a:cs typeface="Verdana" pitchFamily="34" charset="0"/>
                </a:rPr>
                <a:t>PESTICIDE</a:t>
              </a:r>
            </a:p>
          </p:txBody>
        </p:sp>
        <p:sp>
          <p:nvSpPr>
            <p:cNvPr id="19463" name="Text Box 7"/>
            <p:cNvSpPr txBox="1">
              <a:spLocks noChangeArrowheads="1"/>
            </p:cNvSpPr>
            <p:nvPr/>
          </p:nvSpPr>
          <p:spPr bwMode="auto">
            <a:xfrm>
              <a:off x="5760" y="10620"/>
              <a:ext cx="2880" cy="553"/>
            </a:xfrm>
            <a:prstGeom prst="rect">
              <a:avLst/>
            </a:prstGeom>
            <a:solidFill>
              <a:srgbClr val="FFFFFF"/>
            </a:solidFill>
            <a:ln w="9525">
              <a:solidFill>
                <a:srgbClr val="000000"/>
              </a:solidFill>
              <a:miter lim="800000"/>
              <a:headEnd/>
              <a:tailEnd/>
            </a:ln>
            <a:effectLst>
              <a:prstShdw prst="shdw18" dist="17961" dir="13500000">
                <a:srgbClr val="000000">
                  <a:gamma/>
                  <a:shade val="60000"/>
                  <a:invGamma/>
                </a:srgbClr>
              </a:prst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bg1"/>
                  </a:solidFill>
                  <a:effectLst/>
                  <a:latin typeface="Verdana" pitchFamily="34" charset="0"/>
                  <a:ea typeface="Verdana" pitchFamily="34" charset="0"/>
                  <a:cs typeface="Verdana" pitchFamily="34" charset="0"/>
                </a:rPr>
                <a:t>EROZIUNE</a:t>
              </a:r>
            </a:p>
          </p:txBody>
        </p:sp>
        <p:sp>
          <p:nvSpPr>
            <p:cNvPr id="19462" name="Text Box 6"/>
            <p:cNvSpPr txBox="1">
              <a:spLocks noChangeArrowheads="1"/>
            </p:cNvSpPr>
            <p:nvPr/>
          </p:nvSpPr>
          <p:spPr bwMode="auto">
            <a:xfrm>
              <a:off x="5760" y="11520"/>
              <a:ext cx="2880" cy="720"/>
            </a:xfrm>
            <a:prstGeom prst="rect">
              <a:avLst/>
            </a:prstGeom>
            <a:solidFill>
              <a:srgbClr val="FFFFFF"/>
            </a:solidFill>
            <a:ln w="9525">
              <a:solidFill>
                <a:srgbClr val="000000"/>
              </a:solidFill>
              <a:miter lim="800000"/>
              <a:headEnd/>
              <a:tailEnd/>
            </a:ln>
            <a:effectLst>
              <a:prstShdw prst="shdw18" dist="17961" dir="13500000">
                <a:srgbClr val="000000">
                  <a:gamma/>
                  <a:shade val="60000"/>
                  <a:invGamma/>
                </a:srgbClr>
              </a:prst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bg1"/>
                  </a:solidFill>
                  <a:effectLst/>
                  <a:latin typeface="Verdana" pitchFamily="34" charset="0"/>
                  <a:ea typeface="Verdana" pitchFamily="34" charset="0"/>
                  <a:cs typeface="Verdana" pitchFamily="34" charset="0"/>
                </a:rPr>
                <a:t>DEFRISAREA PADURILOR</a:t>
              </a:r>
            </a:p>
          </p:txBody>
        </p:sp>
        <p:sp>
          <p:nvSpPr>
            <p:cNvPr id="19461" name="Text Box 5"/>
            <p:cNvSpPr txBox="1">
              <a:spLocks noChangeArrowheads="1"/>
            </p:cNvSpPr>
            <p:nvPr/>
          </p:nvSpPr>
          <p:spPr bwMode="auto">
            <a:xfrm>
              <a:off x="1800" y="12536"/>
              <a:ext cx="2700" cy="772"/>
            </a:xfrm>
            <a:prstGeom prst="rect">
              <a:avLst/>
            </a:prstGeom>
            <a:solidFill>
              <a:srgbClr val="FFFFFF"/>
            </a:solidFill>
            <a:ln w="9525">
              <a:solidFill>
                <a:srgbClr val="000000"/>
              </a:solidFill>
              <a:miter lim="800000"/>
              <a:headEnd/>
              <a:tailEnd/>
            </a:ln>
            <a:effectLst>
              <a:prstShdw prst="shdw18" dist="17961" dir="13500000">
                <a:srgbClr val="000000">
                  <a:gamma/>
                  <a:shade val="60000"/>
                  <a:invGamma/>
                </a:srgbClr>
              </a:prst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bg1"/>
                  </a:solidFill>
                  <a:effectLst/>
                  <a:latin typeface="Verdana" pitchFamily="34" charset="0"/>
                  <a:ea typeface="Verdana" pitchFamily="34" charset="0"/>
                  <a:cs typeface="Verdana" pitchFamily="34" charset="0"/>
                </a:rPr>
                <a:t>DEPOZITAREA DESEURILOR SOLIDE</a:t>
              </a:r>
            </a:p>
          </p:txBody>
        </p:sp>
        <p:sp>
          <p:nvSpPr>
            <p:cNvPr id="19460" name="Text Box 4"/>
            <p:cNvSpPr txBox="1">
              <a:spLocks noChangeArrowheads="1"/>
            </p:cNvSpPr>
            <p:nvPr/>
          </p:nvSpPr>
          <p:spPr bwMode="auto">
            <a:xfrm>
              <a:off x="1800" y="11340"/>
              <a:ext cx="2700" cy="720"/>
            </a:xfrm>
            <a:prstGeom prst="rect">
              <a:avLst/>
            </a:prstGeom>
            <a:solidFill>
              <a:srgbClr val="FFFFFF"/>
            </a:solidFill>
            <a:ln w="9525">
              <a:solidFill>
                <a:srgbClr val="000000"/>
              </a:solidFill>
              <a:miter lim="800000"/>
              <a:headEnd/>
              <a:tailEnd/>
            </a:ln>
            <a:effectLst>
              <a:prstShdw prst="shdw18" dist="17961" dir="13500000">
                <a:srgbClr val="000000">
                  <a:gamma/>
                  <a:shade val="60000"/>
                  <a:invGamma/>
                </a:srgbClr>
              </a:prst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bg1"/>
                  </a:solidFill>
                  <a:effectLst/>
                  <a:latin typeface="Verdana" pitchFamily="34" charset="0"/>
                  <a:ea typeface="Verdana" pitchFamily="34" charset="0"/>
                  <a:cs typeface="Verdana" pitchFamily="34" charset="0"/>
                </a:rPr>
                <a:t>DEPUNERI ATMOSFERICE</a:t>
              </a:r>
            </a:p>
          </p:txBody>
        </p:sp>
        <p:sp>
          <p:nvSpPr>
            <p:cNvPr id="19459" name="Text Box 3"/>
            <p:cNvSpPr txBox="1">
              <a:spLocks noChangeArrowheads="1"/>
            </p:cNvSpPr>
            <p:nvPr/>
          </p:nvSpPr>
          <p:spPr bwMode="auto">
            <a:xfrm>
              <a:off x="5760" y="12420"/>
              <a:ext cx="2880" cy="720"/>
            </a:xfrm>
            <a:prstGeom prst="rect">
              <a:avLst/>
            </a:prstGeom>
            <a:solidFill>
              <a:srgbClr val="FFFFFF"/>
            </a:solidFill>
            <a:ln w="9525">
              <a:solidFill>
                <a:srgbClr val="000000"/>
              </a:solidFill>
              <a:miter lim="800000"/>
              <a:headEnd/>
              <a:tailEnd/>
            </a:ln>
            <a:effectLst>
              <a:prstShdw prst="shdw18" dist="17961" dir="13500000">
                <a:srgbClr val="000000">
                  <a:gamma/>
                  <a:shade val="60000"/>
                  <a:invGamma/>
                </a:srgbClr>
              </a:prst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bg1"/>
                  </a:solidFill>
                  <a:effectLst/>
                  <a:latin typeface="Verdana" pitchFamily="34" charset="0"/>
                  <a:ea typeface="Verdana" pitchFamily="34" charset="0"/>
                  <a:cs typeface="Verdana" pitchFamily="34" charset="0"/>
                </a:rPr>
                <a:t>SUPRAEXPLOATAREA SOLULUI</a:t>
              </a:r>
            </a:p>
          </p:txBody>
        </p:sp>
        <p:sp>
          <p:nvSpPr>
            <p:cNvPr id="19458" name="Text Box 2"/>
            <p:cNvSpPr txBox="1">
              <a:spLocks noChangeArrowheads="1"/>
            </p:cNvSpPr>
            <p:nvPr/>
          </p:nvSpPr>
          <p:spPr bwMode="auto">
            <a:xfrm>
              <a:off x="4140" y="13500"/>
              <a:ext cx="2700" cy="720"/>
            </a:xfrm>
            <a:prstGeom prst="rect">
              <a:avLst/>
            </a:prstGeom>
            <a:solidFill>
              <a:srgbClr val="FFFFFF"/>
            </a:solidFill>
            <a:ln w="9525">
              <a:solidFill>
                <a:srgbClr val="000000"/>
              </a:solidFill>
              <a:miter lim="800000"/>
              <a:headEnd/>
              <a:tailEnd/>
            </a:ln>
            <a:effectLst>
              <a:prstShdw prst="shdw18" dist="17961" dir="13500000">
                <a:srgbClr val="000000">
                  <a:gamma/>
                  <a:shade val="60000"/>
                  <a:invGamma/>
                </a:srgbClr>
              </a:prst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bg1"/>
                  </a:solidFill>
                  <a:effectLst/>
                  <a:latin typeface="Verdana" pitchFamily="34" charset="0"/>
                  <a:ea typeface="Verdana" pitchFamily="34" charset="0"/>
                  <a:cs typeface="Verdana" pitchFamily="34" charset="0"/>
                </a:rPr>
                <a:t>EXPANSIUNEA AGRICULTURII</a:t>
              </a:r>
            </a:p>
          </p:txBody>
        </p:sp>
      </p:grpSp>
      <p:sp>
        <p:nvSpPr>
          <p:cNvPr id="19477" name="Rectangle 21"/>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nvSpPr>
        <p:spPr bwMode="auto">
          <a:xfrm>
            <a:off x="381000" y="228600"/>
            <a:ext cx="8229600" cy="646330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0" lang="rm-CH" b="1" i="1" u="none" strike="noStrike" cap="none" normalizeH="0" baseline="0" dirty="0" smtClean="0">
                <a:ln>
                  <a:noFill/>
                </a:ln>
                <a:solidFill>
                  <a:schemeClr val="tx1"/>
                </a:solidFill>
                <a:effectLst/>
                <a:latin typeface="Verdana" pitchFamily="34" charset="0"/>
                <a:ea typeface="Verdana" pitchFamily="34" charset="0"/>
                <a:cs typeface="Verdana" pitchFamily="34" charset="0"/>
              </a:rPr>
              <a:t>Poluarea cu ingrasaminte</a:t>
            </a:r>
            <a:endParaRPr kumimoji="0" lang="en-US" b="1" i="0" u="none" strike="noStrike" cap="none" normalizeH="0" baseline="0" dirty="0" smtClean="0">
              <a:ln>
                <a:noFill/>
              </a:ln>
              <a:solidFill>
                <a:schemeClr val="tx1"/>
              </a:solidFill>
              <a:effectLst/>
              <a:latin typeface="Verdana" pitchFamily="34" charset="0"/>
              <a:ea typeface="Verdana" pitchFamily="34" charset="0"/>
              <a:cs typeface="Verdana"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rm-CH" b="0" i="0" u="none" strike="noStrike" cap="none" normalizeH="0" baseline="0" dirty="0" smtClean="0">
                <a:ln>
                  <a:noFill/>
                </a:ln>
                <a:solidFill>
                  <a:schemeClr val="tx1"/>
                </a:solidFill>
                <a:effectLst/>
                <a:latin typeface="Verdana" pitchFamily="34" charset="0"/>
                <a:ea typeface="Verdana" pitchFamily="34" charset="0"/>
                <a:cs typeface="Verdana" pitchFamily="34" charset="0"/>
              </a:rPr>
              <a:t>	Dezvoltarea agriculturii intensive a fost legata de utilizarea ingrasamintelor, in special a celor cu potasiu, azot, fosfor . </a:t>
            </a:r>
            <a:endParaRPr kumimoji="0" lang="en-US" b="0" i="0" u="none" strike="noStrike" cap="none" normalizeH="0" baseline="0" dirty="0" smtClean="0">
              <a:ln>
                <a:noFill/>
              </a:ln>
              <a:solidFill>
                <a:schemeClr val="tx1"/>
              </a:solidFill>
              <a:effectLst/>
              <a:latin typeface="Verdana" pitchFamily="34" charset="0"/>
              <a:ea typeface="Verdana" pitchFamily="34" charset="0"/>
              <a:cs typeface="Verdana"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rm-CH" b="0" i="0" u="none" strike="noStrike" cap="none" normalizeH="0" baseline="0" dirty="0" smtClean="0">
                <a:ln>
                  <a:noFill/>
                </a:ln>
                <a:solidFill>
                  <a:schemeClr val="tx1"/>
                </a:solidFill>
                <a:effectLst/>
                <a:latin typeface="Verdana" pitchFamily="34" charset="0"/>
                <a:ea typeface="Verdana" pitchFamily="34" charset="0"/>
                <a:cs typeface="Verdana" pitchFamily="34" charset="0"/>
              </a:rPr>
              <a:t>Efectul poluant deriva din doua elemente :</a:t>
            </a:r>
            <a:endParaRPr kumimoji="0" lang="en-US" b="0" i="0" u="none" strike="noStrike" cap="none" normalizeH="0" baseline="0" dirty="0" smtClean="0">
              <a:ln>
                <a:noFill/>
              </a:ln>
              <a:solidFill>
                <a:schemeClr val="tx1"/>
              </a:solidFill>
              <a:effectLst/>
              <a:latin typeface="Verdana" pitchFamily="34" charset="0"/>
              <a:ea typeface="Verdana" pitchFamily="34" charset="0"/>
              <a:cs typeface="Verdana"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rm-CH" b="0" i="0" u="none" strike="noStrike" cap="none" normalizeH="0" baseline="0" dirty="0" smtClean="0">
                <a:ln>
                  <a:noFill/>
                </a:ln>
                <a:solidFill>
                  <a:schemeClr val="tx1"/>
                </a:solidFill>
                <a:effectLst/>
                <a:latin typeface="Verdana" pitchFamily="34" charset="0"/>
                <a:ea typeface="Verdana" pitchFamily="34" charset="0"/>
                <a:cs typeface="Verdana" pitchFamily="34" charset="0"/>
              </a:rPr>
              <a:t>contin multe impuritati toxice</a:t>
            </a:r>
            <a:endParaRPr kumimoji="0" lang="en-US" b="0" i="0" u="none" strike="noStrike" cap="none" normalizeH="0" baseline="0" dirty="0" smtClean="0">
              <a:ln>
                <a:noFill/>
              </a:ln>
              <a:solidFill>
                <a:schemeClr val="tx1"/>
              </a:solidFill>
              <a:effectLst/>
              <a:latin typeface="Verdana" pitchFamily="34" charset="0"/>
              <a:ea typeface="Verdana" pitchFamily="34" charset="0"/>
              <a:cs typeface="Verdana"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rm-CH" b="0" i="0" u="none" strike="noStrike" cap="none" normalizeH="0" baseline="0" dirty="0" smtClean="0">
                <a:ln>
                  <a:noFill/>
                </a:ln>
                <a:solidFill>
                  <a:schemeClr val="tx1"/>
                </a:solidFill>
                <a:effectLst/>
                <a:latin typeface="Verdana" pitchFamily="34" charset="0"/>
                <a:ea typeface="Verdana" pitchFamily="34" charset="0"/>
                <a:cs typeface="Verdana" pitchFamily="34" charset="0"/>
              </a:rPr>
              <a:t>sunt folosite in cantitati excesive </a:t>
            </a:r>
            <a:endParaRPr kumimoji="0" lang="en-US" b="0" i="0" u="none" strike="noStrike" cap="none" normalizeH="0" baseline="0" dirty="0" smtClean="0">
              <a:ln>
                <a:noFill/>
              </a:ln>
              <a:solidFill>
                <a:schemeClr val="tx1"/>
              </a:solidFill>
              <a:effectLst/>
              <a:latin typeface="Verdana" pitchFamily="34" charset="0"/>
              <a:ea typeface="Verdana" pitchFamily="34" charset="0"/>
              <a:cs typeface="Verdana"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rm-CH" b="0" i="0" u="none" strike="noStrike" cap="none" normalizeH="0" baseline="0" dirty="0" smtClean="0">
                <a:ln>
                  <a:noFill/>
                </a:ln>
                <a:solidFill>
                  <a:schemeClr val="tx1"/>
                </a:solidFill>
                <a:effectLst/>
                <a:latin typeface="Verdana" pitchFamily="34" charset="0"/>
                <a:ea typeface="Verdana" pitchFamily="34" charset="0"/>
                <a:cs typeface="Verdana" pitchFamily="34" charset="0"/>
              </a:rPr>
              <a:t>      Efectul poluant cel mai intens il determina utilizarea in exces a azotatilor . </a:t>
            </a:r>
            <a:endParaRPr kumimoji="0" lang="en-US" b="0" i="0" u="none" strike="noStrike" cap="none" normalizeH="0" baseline="0" dirty="0" smtClean="0">
              <a:ln>
                <a:noFill/>
              </a:ln>
              <a:solidFill>
                <a:schemeClr val="tx1"/>
              </a:solidFill>
              <a:effectLst/>
              <a:latin typeface="Verdana" pitchFamily="34" charset="0"/>
              <a:ea typeface="Verdana" pitchFamily="34" charset="0"/>
              <a:cs typeface="Verdana"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rm-CH" i="0" u="none" strike="noStrike" cap="none" normalizeH="0" baseline="0" dirty="0" smtClean="0">
                <a:ln>
                  <a:noFill/>
                </a:ln>
                <a:solidFill>
                  <a:schemeClr val="tx1"/>
                </a:solidFill>
                <a:effectLst/>
                <a:latin typeface="Verdana" pitchFamily="34" charset="0"/>
                <a:ea typeface="Verdana" pitchFamily="34" charset="0"/>
                <a:cs typeface="Verdana" pitchFamily="34" charset="0"/>
              </a:rPr>
              <a:t>Ingrasamintele</a:t>
            </a:r>
            <a:r>
              <a:rPr kumimoji="0" lang="rm-CH" b="1" i="0" u="none" strike="noStrike" cap="none" normalizeH="0" dirty="0" smtClean="0">
                <a:ln>
                  <a:noFill/>
                </a:ln>
                <a:solidFill>
                  <a:schemeClr val="tx1"/>
                </a:solidFill>
                <a:effectLst/>
                <a:latin typeface="Verdana" pitchFamily="34" charset="0"/>
                <a:ea typeface="Verdana" pitchFamily="34" charset="0"/>
                <a:cs typeface="Verdana" pitchFamily="34" charset="0"/>
              </a:rPr>
              <a:t> </a:t>
            </a:r>
            <a:r>
              <a:rPr kumimoji="0" lang="rm-CH" b="0" i="0" u="none" strike="noStrike" cap="none" normalizeH="0" baseline="0" dirty="0" smtClean="0">
                <a:ln>
                  <a:noFill/>
                </a:ln>
                <a:solidFill>
                  <a:schemeClr val="tx1"/>
                </a:solidFill>
                <a:effectLst/>
                <a:latin typeface="Verdana" pitchFamily="34" charset="0"/>
                <a:ea typeface="Verdana" pitchFamily="34" charset="0"/>
                <a:cs typeface="Verdana" pitchFamily="34" charset="0"/>
              </a:rPr>
              <a:t>au fost folosite in agricultura pe scara larga si fara discernamant netinandu-se cont de necesarul specific al plantelor de cultura, de momentul de aplicare a lor si de modalitatea cea mai adecvata. Ca urmare a folosirii lor, o parte raman in sol si sunt antrenate prin apele</a:t>
            </a:r>
            <a:r>
              <a:rPr kumimoji="0" lang="rm-CH" b="0" i="0" u="none" strike="noStrike" cap="none" normalizeH="0" dirty="0" smtClean="0">
                <a:ln>
                  <a:noFill/>
                </a:ln>
                <a:solidFill>
                  <a:schemeClr val="tx1"/>
                </a:solidFill>
                <a:effectLst/>
                <a:latin typeface="Verdana" pitchFamily="34" charset="0"/>
                <a:ea typeface="Verdana" pitchFamily="34" charset="0"/>
                <a:cs typeface="Verdana" pitchFamily="34" charset="0"/>
              </a:rPr>
              <a:t> </a:t>
            </a:r>
            <a:r>
              <a:rPr kumimoji="0" lang="rm-CH" b="0" i="0" u="none" strike="noStrike" cap="none" normalizeH="0" baseline="0" dirty="0" smtClean="0">
                <a:ln>
                  <a:noFill/>
                </a:ln>
                <a:solidFill>
                  <a:schemeClr val="tx1"/>
                </a:solidFill>
                <a:effectLst/>
                <a:latin typeface="Verdana" pitchFamily="34" charset="0"/>
                <a:ea typeface="Verdana" pitchFamily="34" charset="0"/>
                <a:cs typeface="Verdana" pitchFamily="34" charset="0"/>
              </a:rPr>
              <a:t>de infiltratie sau prin sistemul de drenaj al apelor de irigatii , ajungand in rauri sau in apele freatice unde conduc la accelerarea fenomenului de eutrofizare .</a:t>
            </a:r>
            <a:endParaRPr kumimoji="0" lang="en-US" b="0" i="0" u="none" strike="noStrike" cap="none" normalizeH="0" baseline="0" dirty="0" smtClean="0">
              <a:ln>
                <a:noFill/>
              </a:ln>
              <a:solidFill>
                <a:schemeClr val="tx1"/>
              </a:solidFill>
              <a:effectLst/>
              <a:latin typeface="Verdana" pitchFamily="34" charset="0"/>
              <a:ea typeface="Verdana" pitchFamily="34" charset="0"/>
              <a:cs typeface="Verdana"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rm-CH" b="0" i="0" u="none" strike="noStrike" cap="none" normalizeH="0" baseline="0" dirty="0" smtClean="0">
                <a:ln>
                  <a:noFill/>
                </a:ln>
                <a:solidFill>
                  <a:schemeClr val="tx1"/>
                </a:solidFill>
                <a:effectLst/>
                <a:latin typeface="Verdana" pitchFamily="34" charset="0"/>
                <a:ea typeface="Verdana" pitchFamily="34" charset="0"/>
                <a:cs typeface="Verdana" pitchFamily="34" charset="0"/>
              </a:rPr>
              <a:t>      </a:t>
            </a:r>
            <a:r>
              <a:rPr kumimoji="0" lang="rm-CH" b="1" i="0" u="none" strike="noStrike" cap="none" normalizeH="0" baseline="0" dirty="0" smtClean="0">
                <a:ln>
                  <a:noFill/>
                </a:ln>
                <a:solidFill>
                  <a:schemeClr val="tx1"/>
                </a:solidFill>
                <a:effectLst/>
                <a:latin typeface="Verdana" pitchFamily="34" charset="0"/>
                <a:ea typeface="Verdana" pitchFamily="34" charset="0"/>
                <a:cs typeface="Verdana" pitchFamily="34" charset="0"/>
              </a:rPr>
              <a:t>Eutrofizarea</a:t>
            </a:r>
            <a:r>
              <a:rPr kumimoji="0" lang="rm-CH" b="0" i="0" u="none" strike="noStrike" cap="none" normalizeH="0" baseline="0" dirty="0" smtClean="0">
                <a:ln>
                  <a:noFill/>
                </a:ln>
                <a:solidFill>
                  <a:schemeClr val="tx1"/>
                </a:solidFill>
                <a:effectLst/>
                <a:latin typeface="Verdana" pitchFamily="34" charset="0"/>
                <a:ea typeface="Verdana" pitchFamily="34" charset="0"/>
                <a:cs typeface="Verdana" pitchFamily="34" charset="0"/>
              </a:rPr>
              <a:t>- reprezinta o forma de poluare a ecosistemelor, mai ales a apelor statatoare, prin introducerea unor cantitati excesive de nutrienti, ca urmare a activitatii umane. Poate fi un fenomen natural ce se desfasoara pe timp indelungat, sau un fenomen indus de om, ce determina schimbari importante la nivelul ecosistemelor, ducand la degradarea lor. Eutrofizarea s-a extins si s-a intensificat in timp , afectand lacurile mari, lacurile de baraj, raurile si apa unor mari .</a:t>
            </a: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ChangeArrowheads="1"/>
          </p:cNvSpPr>
          <p:nvPr/>
        </p:nvSpPr>
        <p:spPr bwMode="auto">
          <a:xfrm>
            <a:off x="0" y="0"/>
            <a:ext cx="9144000" cy="720197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0" lang="rm-CH" b="1" i="1" u="none" strike="noStrike" cap="none" normalizeH="0" baseline="0" dirty="0" smtClean="0">
                <a:ln>
                  <a:noFill/>
                </a:ln>
                <a:solidFill>
                  <a:schemeClr val="tx1"/>
                </a:solidFill>
                <a:effectLst/>
                <a:latin typeface="Verdana" pitchFamily="34" charset="0"/>
                <a:ea typeface="Verdana" pitchFamily="34" charset="0"/>
                <a:cs typeface="Verdana" pitchFamily="34" charset="0"/>
              </a:rPr>
              <a:t>Efectul poluant al ploilor acide</a:t>
            </a: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en-US" sz="1600" b="0" i="0" u="none" strike="noStrike" cap="none" normalizeH="0" baseline="0" dirty="0" smtClean="0">
              <a:ln>
                <a:noFill/>
              </a:ln>
              <a:solidFill>
                <a:schemeClr val="tx1"/>
              </a:solidFill>
              <a:effectLst/>
              <a:latin typeface="Verdana" pitchFamily="34" charset="0"/>
              <a:ea typeface="Verdana" pitchFamily="34" charset="0"/>
              <a:cs typeface="Verdana"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rm-CH" sz="1600" b="0" i="0" u="none" strike="noStrike" cap="none" normalizeH="0" baseline="0" dirty="0" smtClean="0">
                <a:ln>
                  <a:noFill/>
                </a:ln>
                <a:solidFill>
                  <a:schemeClr val="tx1"/>
                </a:solidFill>
                <a:effectLst/>
                <a:latin typeface="Verdana" pitchFamily="34" charset="0"/>
                <a:ea typeface="Verdana" pitchFamily="34" charset="0"/>
                <a:cs typeface="Verdana" pitchFamily="34" charset="0"/>
              </a:rPr>
              <a:t>        </a:t>
            </a:r>
            <a:r>
              <a:rPr kumimoji="0" lang="rm-CH" b="0" i="0" u="none" strike="noStrike" cap="none" normalizeH="0" baseline="0" dirty="0" smtClean="0">
                <a:ln>
                  <a:noFill/>
                </a:ln>
                <a:solidFill>
                  <a:schemeClr val="tx1"/>
                </a:solidFill>
                <a:effectLst/>
                <a:latin typeface="Verdana" pitchFamily="34" charset="0"/>
                <a:ea typeface="Verdana" pitchFamily="34" charset="0"/>
                <a:cs typeface="Verdana" pitchFamily="34" charset="0"/>
              </a:rPr>
              <a:t>“Ploaia acida” cuprinde toate precipitatiile : ploaie , zapada , bruma , ceata , care contin acizi tari , derivati din substantele care polueaza atmosfera .</a:t>
            </a:r>
            <a:endParaRPr kumimoji="0" lang="en-US" b="0" i="0" u="none" strike="noStrike" cap="none" normalizeH="0" baseline="0" dirty="0" smtClean="0">
              <a:ln>
                <a:noFill/>
              </a:ln>
              <a:solidFill>
                <a:schemeClr val="tx1"/>
              </a:solidFill>
              <a:effectLst/>
              <a:latin typeface="Verdana" pitchFamily="34" charset="0"/>
              <a:ea typeface="Verdana" pitchFamily="34" charset="0"/>
              <a:cs typeface="Verdana"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rm-CH" b="0" i="0" u="none" strike="noStrike" cap="none" normalizeH="0" baseline="0" dirty="0" smtClean="0">
                <a:ln>
                  <a:noFill/>
                </a:ln>
                <a:solidFill>
                  <a:schemeClr val="tx1"/>
                </a:solidFill>
                <a:effectLst/>
                <a:latin typeface="Verdana" pitchFamily="34" charset="0"/>
                <a:ea typeface="Verdana" pitchFamily="34" charset="0"/>
                <a:cs typeface="Verdana" pitchFamily="34" charset="0"/>
              </a:rPr>
              <a:t>	Datorita activitatilor umane, atmosfera s-a supraincarcat cu substante daunatoare , avand repercursiuni grave asupra mediului, astfel :</a:t>
            </a:r>
            <a:endParaRPr kumimoji="0" lang="en-US" b="0" i="0" u="none" strike="noStrike" cap="none" normalizeH="0" baseline="0" dirty="0" smtClean="0">
              <a:ln>
                <a:noFill/>
              </a:ln>
              <a:solidFill>
                <a:schemeClr val="tx1"/>
              </a:solidFill>
              <a:effectLst/>
              <a:latin typeface="Verdana" pitchFamily="34" charset="0"/>
              <a:ea typeface="Verdana" pitchFamily="34" charset="0"/>
              <a:cs typeface="Verdana"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rm-CH" b="0" i="0" u="none" strike="noStrike" cap="none" normalizeH="0" baseline="0" dirty="0" smtClean="0">
                <a:ln>
                  <a:noFill/>
                </a:ln>
                <a:solidFill>
                  <a:schemeClr val="tx1"/>
                </a:solidFill>
                <a:effectLst/>
                <a:latin typeface="Verdana" pitchFamily="34" charset="0"/>
                <a:ea typeface="Verdana" pitchFamily="34" charset="0"/>
                <a:cs typeface="Verdana" pitchFamily="34" charset="0"/>
              </a:rPr>
              <a:t> acizii adusi  cu ploile acide ataca chimic marmura , betonul , metalul , cauciucul , plasticul .</a:t>
            </a:r>
            <a:endParaRPr kumimoji="0" lang="en-US" b="0" i="0" u="none" strike="noStrike" cap="none" normalizeH="0" baseline="0" dirty="0" smtClean="0">
              <a:ln>
                <a:noFill/>
              </a:ln>
              <a:solidFill>
                <a:schemeClr val="tx1"/>
              </a:solidFill>
              <a:effectLst/>
              <a:latin typeface="Verdana" pitchFamily="34" charset="0"/>
              <a:ea typeface="Verdana" pitchFamily="34" charset="0"/>
              <a:cs typeface="Verdana"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rm-CH" b="0" i="0" u="none" strike="noStrike" cap="none" normalizeH="0" baseline="0" dirty="0" smtClean="0">
                <a:ln>
                  <a:noFill/>
                </a:ln>
                <a:solidFill>
                  <a:schemeClr val="tx1"/>
                </a:solidFill>
                <a:effectLst/>
                <a:latin typeface="Verdana" pitchFamily="34" charset="0"/>
                <a:ea typeface="Verdana" pitchFamily="34" charset="0"/>
                <a:cs typeface="Verdana" pitchFamily="34" charset="0"/>
              </a:rPr>
              <a:t> acizii deregleaza functionarea normala a organismelor .</a:t>
            </a:r>
            <a:endParaRPr kumimoji="0" lang="en-US" b="0" i="0" u="none" strike="noStrike" cap="none" normalizeH="0" baseline="0" dirty="0" smtClean="0">
              <a:ln>
                <a:noFill/>
              </a:ln>
              <a:solidFill>
                <a:schemeClr val="tx1"/>
              </a:solidFill>
              <a:effectLst/>
              <a:latin typeface="Verdana" pitchFamily="34" charset="0"/>
              <a:ea typeface="Verdana" pitchFamily="34" charset="0"/>
              <a:cs typeface="Verdana"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rm-CH" b="0" i="0" u="none" strike="noStrike" cap="none" normalizeH="0" baseline="0" dirty="0" smtClean="0">
                <a:ln>
                  <a:noFill/>
                </a:ln>
                <a:solidFill>
                  <a:schemeClr val="tx1"/>
                </a:solidFill>
                <a:effectLst/>
                <a:latin typeface="Verdana" pitchFamily="34" charset="0"/>
                <a:ea typeface="Verdana" pitchFamily="34" charset="0"/>
                <a:cs typeface="Verdana" pitchFamily="34" charset="0"/>
              </a:rPr>
              <a:t> acizii induc modificari in compozitia chimica a solului si a apelor de suprafata , modificand circuitele biochimice de la nivelul ecosistemului .</a:t>
            </a:r>
            <a:endParaRPr kumimoji="0" lang="en-US" b="0" i="0" u="none" strike="noStrike" cap="none" normalizeH="0" baseline="0" dirty="0" smtClean="0">
              <a:ln>
                <a:noFill/>
              </a:ln>
              <a:solidFill>
                <a:schemeClr val="tx1"/>
              </a:solidFill>
              <a:effectLst/>
              <a:latin typeface="Verdana" pitchFamily="34" charset="0"/>
              <a:ea typeface="Verdana" pitchFamily="34" charset="0"/>
              <a:cs typeface="Verdana"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rm-CH" b="0" i="0" u="none" strike="noStrike" cap="none" normalizeH="0" baseline="0" dirty="0" smtClean="0">
                <a:ln>
                  <a:noFill/>
                </a:ln>
                <a:solidFill>
                  <a:schemeClr val="tx1"/>
                </a:solidFill>
                <a:effectLst/>
                <a:latin typeface="Verdana" pitchFamily="34" charset="0"/>
                <a:ea typeface="Verdana" pitchFamily="34" charset="0"/>
                <a:cs typeface="Verdana" pitchFamily="34" charset="0"/>
              </a:rPr>
              <a:t>      Apele de suprafata cu continut mare de carbonati neutralizeaza aciditatea.Datorita neutralizarii carbonatilor si bicarbonatilor prezenti in sol si in apele alcaline de catre ionii acizi , se reduce cantitatea acestora si capacitatea solurilor si apelor de suprafata de a contracara efectul ploilor acide .</a:t>
            </a:r>
            <a:endParaRPr kumimoji="0" lang="en-US" b="0" i="0" u="none" strike="noStrike" cap="none" normalizeH="0" baseline="0" dirty="0" smtClean="0">
              <a:ln>
                <a:noFill/>
              </a:ln>
              <a:solidFill>
                <a:schemeClr val="tx1"/>
              </a:solidFill>
              <a:effectLst/>
              <a:latin typeface="Verdana" pitchFamily="34" charset="0"/>
              <a:ea typeface="Verdana" pitchFamily="34" charset="0"/>
              <a:cs typeface="Verdana"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rm-CH" b="0" i="0" u="none" strike="noStrike" cap="none" normalizeH="0" baseline="0" dirty="0" smtClean="0">
                <a:ln>
                  <a:noFill/>
                </a:ln>
                <a:solidFill>
                  <a:schemeClr val="tx1"/>
                </a:solidFill>
                <a:effectLst/>
                <a:latin typeface="Verdana" pitchFamily="34" charset="0"/>
                <a:ea typeface="Verdana" pitchFamily="34" charset="0"/>
                <a:cs typeface="Verdana" pitchFamily="34" charset="0"/>
              </a:rPr>
              <a:t>      In ecosistemele terestere , acidifierea  are efecte distructive asupra padurilor deoarece copacii acumuleaza poluantii atmosferici pe o perioada de mai multi ani , iar cantitatile de poluanti sunt mai mari in paduri decat in zonele fara arbori , pentru ca arborii constituie prin coroanele lor, un obstacol in calea trecerii aerului . </a:t>
            </a:r>
            <a:endParaRPr kumimoji="0" lang="en-US" b="0" i="0" u="none" strike="noStrike" cap="none" normalizeH="0" baseline="0" dirty="0" smtClean="0">
              <a:ln>
                <a:noFill/>
              </a:ln>
              <a:solidFill>
                <a:schemeClr val="tx1"/>
              </a:solidFill>
              <a:effectLst/>
              <a:latin typeface="Verdana" pitchFamily="34" charset="0"/>
              <a:ea typeface="Verdana" pitchFamily="34" charset="0"/>
              <a:cs typeface="Verdana"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rm-CH" b="0" i="0" u="none" strike="noStrike" cap="none" normalizeH="0" baseline="0" dirty="0" smtClean="0">
                <a:ln>
                  <a:noFill/>
                </a:ln>
                <a:solidFill>
                  <a:schemeClr val="tx1"/>
                </a:solidFill>
                <a:effectLst/>
                <a:latin typeface="Verdana" pitchFamily="34" charset="0"/>
                <a:ea typeface="Verdana" pitchFamily="34" charset="0"/>
                <a:cs typeface="Verdana" pitchFamily="34" charset="0"/>
              </a:rPr>
              <a:t>        In padurile de conifere concentrarea poluantilor este mai mare decat in padurile de foioase deoarece primele acumuleaza poluanti si in timpul iernii ( frunzele lor nu cad )</a:t>
            </a:r>
            <a:endParaRPr kumimoji="0" lang="en-US" b="0" i="0" u="none" strike="noStrike" cap="none" normalizeH="0" baseline="0" dirty="0" smtClean="0">
              <a:ln>
                <a:noFill/>
              </a:ln>
              <a:solidFill>
                <a:schemeClr val="tx1"/>
              </a:solidFill>
              <a:effectLst/>
              <a:latin typeface="Verdana" pitchFamily="34" charset="0"/>
              <a:ea typeface="Verdana" pitchFamily="34" charset="0"/>
              <a:cs typeface="Verdana"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endParaRPr kumimoji="0" lang="en-US" sz="1600" b="0" i="0" u="none" strike="noStrike" cap="none" normalizeH="0" baseline="0" dirty="0" smtClean="0">
              <a:ln>
                <a:noFill/>
              </a:ln>
              <a:solidFill>
                <a:schemeClr val="tx1"/>
              </a:solidFill>
              <a:effectLst/>
              <a:latin typeface="Verdana" pitchFamily="34" charset="0"/>
              <a:ea typeface="Verdana" pitchFamily="34" charset="0"/>
              <a:cs typeface="Verdana" pitchFamily="34" charset="0"/>
            </a:endParaRP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2133600"/>
            <a:ext cx="8382000" cy="3416320"/>
          </a:xfrm>
          <a:prstGeom prst="rect">
            <a:avLst/>
          </a:prstGeom>
        </p:spPr>
        <p:txBody>
          <a:bodyPr wrap="square">
            <a:spAutoFit/>
          </a:bodyPr>
          <a:lstStyle/>
          <a:p>
            <a:pPr lvl="0" algn="just" eaLnBrk="0" fontAlgn="base" hangingPunct="0">
              <a:spcBef>
                <a:spcPct val="0"/>
              </a:spcBef>
              <a:spcAft>
                <a:spcPct val="0"/>
              </a:spcAft>
              <a:tabLst>
                <a:tab pos="457200" algn="l"/>
              </a:tabLst>
            </a:pPr>
            <a:endParaRPr lang="rm-CH" dirty="0" smtClean="0">
              <a:latin typeface="Arial" pitchFamily="34" charset="0"/>
              <a:ea typeface="Calibri" pitchFamily="34" charset="0"/>
              <a:cs typeface="Times New Roman" pitchFamily="18" charset="0"/>
            </a:endParaRPr>
          </a:p>
          <a:p>
            <a:pPr lvl="0" algn="just" eaLnBrk="0" fontAlgn="base" hangingPunct="0">
              <a:spcBef>
                <a:spcPct val="0"/>
              </a:spcBef>
              <a:spcAft>
                <a:spcPct val="0"/>
              </a:spcAft>
              <a:tabLst>
                <a:tab pos="457200" algn="l"/>
              </a:tabLst>
            </a:pPr>
            <a:r>
              <a:rPr lang="rm-CH" dirty="0" smtClean="0">
                <a:latin typeface="Verdana" pitchFamily="34" charset="0"/>
                <a:ea typeface="Verdana" pitchFamily="34" charset="0"/>
                <a:cs typeface="Verdana" pitchFamily="34" charset="0"/>
              </a:rPr>
              <a:t>Ploaia acida actioneaza asupra padurilor :</a:t>
            </a:r>
            <a:endParaRPr lang="en-US" dirty="0" smtClean="0">
              <a:latin typeface="Verdana" pitchFamily="34" charset="0"/>
              <a:ea typeface="Verdana" pitchFamily="34" charset="0"/>
              <a:cs typeface="Verdana" pitchFamily="34" charset="0"/>
            </a:endParaRPr>
          </a:p>
          <a:p>
            <a:pPr lvl="0" algn="just" eaLnBrk="0" fontAlgn="base" hangingPunct="0">
              <a:spcBef>
                <a:spcPct val="0"/>
              </a:spcBef>
              <a:spcAft>
                <a:spcPct val="0"/>
              </a:spcAft>
              <a:buFontTx/>
              <a:buChar char="•"/>
              <a:tabLst>
                <a:tab pos="457200" algn="l"/>
              </a:tabLst>
            </a:pPr>
            <a:r>
              <a:rPr lang="rm-CH" dirty="0" smtClean="0">
                <a:latin typeface="Verdana" pitchFamily="34" charset="0"/>
                <a:ea typeface="Verdana" pitchFamily="34" charset="0"/>
                <a:cs typeface="Verdana" pitchFamily="34" charset="0"/>
              </a:rPr>
              <a:t> ducand la o scadere perceptibila a PH-ului solului</a:t>
            </a:r>
            <a:endParaRPr lang="en-US" dirty="0" smtClean="0">
              <a:latin typeface="Verdana" pitchFamily="34" charset="0"/>
              <a:ea typeface="Verdana" pitchFamily="34" charset="0"/>
              <a:cs typeface="Verdana" pitchFamily="34" charset="0"/>
            </a:endParaRPr>
          </a:p>
          <a:p>
            <a:pPr lvl="0" algn="just" eaLnBrk="0" fontAlgn="base" hangingPunct="0">
              <a:spcBef>
                <a:spcPct val="0"/>
              </a:spcBef>
              <a:spcAft>
                <a:spcPct val="0"/>
              </a:spcAft>
              <a:buFontTx/>
              <a:buChar char="•"/>
              <a:tabLst>
                <a:tab pos="457200" algn="l"/>
              </a:tabLst>
            </a:pPr>
            <a:r>
              <a:rPr lang="rm-CH" dirty="0" smtClean="0">
                <a:latin typeface="Verdana" pitchFamily="34" charset="0"/>
                <a:ea typeface="Verdana" pitchFamily="34" charset="0"/>
                <a:cs typeface="Verdana" pitchFamily="34" charset="0"/>
              </a:rPr>
              <a:t> ceata acida cu un PH scazut actioneaza direct (asupra cuticulei frunzei, distrugand-o)</a:t>
            </a:r>
            <a:endParaRPr lang="en-US" dirty="0" smtClean="0">
              <a:latin typeface="Verdana" pitchFamily="34" charset="0"/>
              <a:ea typeface="Verdana" pitchFamily="34" charset="0"/>
              <a:cs typeface="Verdana" pitchFamily="34" charset="0"/>
            </a:endParaRPr>
          </a:p>
          <a:p>
            <a:pPr lvl="0" algn="just" eaLnBrk="0" fontAlgn="base" hangingPunct="0">
              <a:spcBef>
                <a:spcPct val="0"/>
              </a:spcBef>
              <a:spcAft>
                <a:spcPct val="0"/>
              </a:spcAft>
              <a:buFontTx/>
              <a:buChar char="•"/>
              <a:tabLst>
                <a:tab pos="457200" algn="l"/>
              </a:tabLst>
            </a:pPr>
            <a:r>
              <a:rPr lang="rm-CH" dirty="0" smtClean="0">
                <a:latin typeface="Verdana" pitchFamily="34" charset="0"/>
                <a:ea typeface="Verdana" pitchFamily="34" charset="0"/>
                <a:cs typeface="Verdana" pitchFamily="34" charset="0"/>
              </a:rPr>
              <a:t> distruge micorizele ce duc la stoparea cresterii copacilor , deci  la distrugerea lor .</a:t>
            </a:r>
            <a:endParaRPr lang="en-US" dirty="0" smtClean="0">
              <a:latin typeface="Verdana" pitchFamily="34" charset="0"/>
              <a:ea typeface="Verdana" pitchFamily="34" charset="0"/>
              <a:cs typeface="Verdana" pitchFamily="34" charset="0"/>
            </a:endParaRPr>
          </a:p>
          <a:p>
            <a:pPr lvl="0" algn="just" eaLnBrk="0" fontAlgn="base" hangingPunct="0">
              <a:spcBef>
                <a:spcPct val="0"/>
              </a:spcBef>
              <a:spcAft>
                <a:spcPct val="0"/>
              </a:spcAft>
              <a:tabLst>
                <a:tab pos="457200" algn="l"/>
              </a:tabLst>
            </a:pPr>
            <a:r>
              <a:rPr lang="rm-CH" dirty="0" smtClean="0">
                <a:latin typeface="Verdana" pitchFamily="34" charset="0"/>
                <a:ea typeface="Verdana" pitchFamily="34" charset="0"/>
                <a:cs typeface="Verdana" pitchFamily="34" charset="0"/>
              </a:rPr>
              <a:t>Ploile acide pot determina deteriorarea calitatii apelor subterane , datorita spalariicompusilor cu sulf si azot , prin sol in apele freatice . Se formeaza in troposfera (stratul inferior al atmosferei) avand reactii declansate de radiatiile solare si determinate de oxigenul si apa din atmosfera .</a:t>
            </a:r>
            <a:endParaRPr lang="en-US" sz="1050" dirty="0" smtClean="0">
              <a:latin typeface="Verdana" pitchFamily="34" charset="0"/>
              <a:ea typeface="Verdana" pitchFamily="34" charset="0"/>
              <a:cs typeface="Verdana" pitchFamily="34" charset="0"/>
            </a:endParaRPr>
          </a:p>
        </p:txBody>
      </p:sp>
      <p:sp>
        <p:nvSpPr>
          <p:cNvPr id="4" name="Rectangle 3"/>
          <p:cNvSpPr/>
          <p:nvPr/>
        </p:nvSpPr>
        <p:spPr>
          <a:xfrm>
            <a:off x="228600" y="457200"/>
            <a:ext cx="8686800" cy="1477328"/>
          </a:xfrm>
          <a:prstGeom prst="rect">
            <a:avLst/>
          </a:prstGeom>
        </p:spPr>
        <p:txBody>
          <a:bodyPr wrap="square">
            <a:spAutoFit/>
          </a:bodyPr>
          <a:lstStyle/>
          <a:p>
            <a:pPr lvl="0" eaLnBrk="0" fontAlgn="base" hangingPunct="0">
              <a:spcBef>
                <a:spcPct val="0"/>
              </a:spcBef>
              <a:spcAft>
                <a:spcPct val="0"/>
              </a:spcAft>
              <a:tabLst>
                <a:tab pos="457200" algn="l"/>
              </a:tabLst>
            </a:pPr>
            <a:r>
              <a:rPr lang="rm-CH" dirty="0" smtClean="0">
                <a:latin typeface="Verdana" pitchFamily="34" charset="0"/>
                <a:ea typeface="Verdana" pitchFamily="34" charset="0"/>
                <a:cs typeface="Verdana" pitchFamily="34" charset="0"/>
              </a:rPr>
              <a:t>Ploile acide dermina “moartea” padurilor prin caracteristicile :</a:t>
            </a:r>
          </a:p>
          <a:p>
            <a:pPr lvl="0" eaLnBrk="0" fontAlgn="base" hangingPunct="0">
              <a:spcBef>
                <a:spcPct val="0"/>
              </a:spcBef>
              <a:spcAft>
                <a:spcPct val="0"/>
              </a:spcAft>
              <a:tabLst>
                <a:tab pos="457200" algn="l"/>
              </a:tabLst>
            </a:pPr>
            <a:endParaRPr lang="en-US" dirty="0" smtClean="0">
              <a:latin typeface="Verdana" pitchFamily="34" charset="0"/>
              <a:ea typeface="Verdana" pitchFamily="34" charset="0"/>
              <a:cs typeface="Verdana" pitchFamily="34" charset="0"/>
            </a:endParaRPr>
          </a:p>
          <a:p>
            <a:pPr lvl="0" eaLnBrk="0" fontAlgn="base" hangingPunct="0">
              <a:spcBef>
                <a:spcPct val="0"/>
              </a:spcBef>
              <a:spcAft>
                <a:spcPct val="0"/>
              </a:spcAft>
              <a:buFontTx/>
              <a:buChar char="•"/>
              <a:tabLst>
                <a:tab pos="457200" algn="l"/>
              </a:tabLst>
            </a:pPr>
            <a:r>
              <a:rPr lang="rm-CH" dirty="0" smtClean="0">
                <a:latin typeface="Verdana" pitchFamily="34" charset="0"/>
                <a:ea typeface="Verdana" pitchFamily="34" charset="0"/>
                <a:cs typeface="Verdana" pitchFamily="34" charset="0"/>
              </a:rPr>
              <a:t> padurile sunt afectate pe o suprafata geografica mare</a:t>
            </a:r>
            <a:endParaRPr lang="en-US" dirty="0" smtClean="0">
              <a:latin typeface="Verdana" pitchFamily="34" charset="0"/>
              <a:ea typeface="Verdana" pitchFamily="34" charset="0"/>
              <a:cs typeface="Verdana" pitchFamily="34" charset="0"/>
            </a:endParaRPr>
          </a:p>
          <a:p>
            <a:pPr lvl="0" eaLnBrk="0" fontAlgn="base" hangingPunct="0">
              <a:spcBef>
                <a:spcPct val="0"/>
              </a:spcBef>
              <a:spcAft>
                <a:spcPct val="0"/>
              </a:spcAft>
              <a:buFontTx/>
              <a:buChar char="•"/>
              <a:tabLst>
                <a:tab pos="457200" algn="l"/>
              </a:tabLst>
            </a:pPr>
            <a:r>
              <a:rPr lang="rm-CH" dirty="0" smtClean="0">
                <a:latin typeface="Verdana" pitchFamily="34" charset="0"/>
                <a:ea typeface="Verdana" pitchFamily="34" charset="0"/>
                <a:cs typeface="Verdana" pitchFamily="34" charset="0"/>
              </a:rPr>
              <a:t> perioada de scadere a vitalitatii este lunga</a:t>
            </a:r>
            <a:endParaRPr lang="en-US" dirty="0" smtClean="0">
              <a:latin typeface="Verdana" pitchFamily="34" charset="0"/>
              <a:ea typeface="Verdana" pitchFamily="34" charset="0"/>
              <a:cs typeface="Verdana" pitchFamily="34" charset="0"/>
            </a:endParaRPr>
          </a:p>
          <a:p>
            <a:pPr lvl="0" eaLnBrk="0" fontAlgn="base" hangingPunct="0">
              <a:spcBef>
                <a:spcPct val="0"/>
              </a:spcBef>
              <a:spcAft>
                <a:spcPct val="0"/>
              </a:spcAft>
              <a:buFontTx/>
              <a:buChar char="•"/>
              <a:tabLst>
                <a:tab pos="457200" algn="l"/>
              </a:tabLst>
            </a:pPr>
            <a:r>
              <a:rPr lang="rm-CH" dirty="0" smtClean="0">
                <a:latin typeface="Verdana" pitchFamily="34" charset="0"/>
                <a:ea typeface="Verdana" pitchFamily="34" charset="0"/>
                <a:cs typeface="Verdana" pitchFamily="34" charset="0"/>
              </a:rPr>
              <a:t> sunt afectate numeroase specii</a:t>
            </a:r>
            <a:endParaRPr lang="en-US" dirty="0" smtClean="0">
              <a:latin typeface="Verdana" pitchFamily="34" charset="0"/>
              <a:ea typeface="Verdana" pitchFamily="34" charset="0"/>
              <a:cs typeface="Verdana" pitchFamily="34" charset="0"/>
            </a:endParaRPr>
          </a:p>
        </p:txBody>
      </p:sp>
      <p:pic>
        <p:nvPicPr>
          <p:cNvPr id="4097" name="Picture 7"/>
          <p:cNvPicPr>
            <a:picLocks noChangeAspect="1" noChangeArrowheads="1"/>
          </p:cNvPicPr>
          <p:nvPr/>
        </p:nvPicPr>
        <p:blipFill>
          <a:blip r:embed="rId2"/>
          <a:srcRect/>
          <a:stretch>
            <a:fillRect/>
          </a:stretch>
        </p:blipFill>
        <p:spPr bwMode="auto">
          <a:xfrm>
            <a:off x="6019800" y="990600"/>
            <a:ext cx="2952750" cy="200977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105</TotalTime>
  <Words>975</Words>
  <Application>Microsoft Office PowerPoint</Application>
  <PresentationFormat>On-screen Show (4:3)</PresentationFormat>
  <Paragraphs>126</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Apex</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mircea</dc:creator>
  <cp:lastModifiedBy>mircea</cp:lastModifiedBy>
  <cp:revision>12</cp:revision>
  <dcterms:created xsi:type="dcterms:W3CDTF">2010-02-05T09:25:43Z</dcterms:created>
  <dcterms:modified xsi:type="dcterms:W3CDTF">2010-02-08T18:38:44Z</dcterms:modified>
</cp:coreProperties>
</file>